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311" r:id="rId10"/>
    <p:sldId id="265" r:id="rId11"/>
    <p:sldId id="266" r:id="rId12"/>
    <p:sldId id="267" r:id="rId13"/>
    <p:sldId id="268" r:id="rId14"/>
    <p:sldId id="288" r:id="rId15"/>
    <p:sldId id="310" r:id="rId16"/>
    <p:sldId id="269" r:id="rId17"/>
    <p:sldId id="270" r:id="rId18"/>
    <p:sldId id="271" r:id="rId19"/>
    <p:sldId id="272" r:id="rId20"/>
    <p:sldId id="273" r:id="rId21"/>
    <p:sldId id="274" r:id="rId22"/>
    <p:sldId id="275" r:id="rId23"/>
    <p:sldId id="276" r:id="rId24"/>
    <p:sldId id="277" r:id="rId25"/>
    <p:sldId id="278" r:id="rId26"/>
    <p:sldId id="279" r:id="rId27"/>
    <p:sldId id="289" r:id="rId28"/>
    <p:sldId id="290" r:id="rId29"/>
    <p:sldId id="301" r:id="rId30"/>
    <p:sldId id="291" r:id="rId31"/>
    <p:sldId id="292" r:id="rId32"/>
    <p:sldId id="293" r:id="rId33"/>
    <p:sldId id="295" r:id="rId34"/>
    <p:sldId id="296" r:id="rId35"/>
    <p:sldId id="297"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69" autoAdjust="0"/>
    <p:restoredTop sz="84365" autoAdjust="0"/>
  </p:normalViewPr>
  <p:slideViewPr>
    <p:cSldViewPr snapToGrid="0">
      <p:cViewPr varScale="1">
        <p:scale>
          <a:sx n="70" d="100"/>
          <a:sy n="70" d="100"/>
        </p:scale>
        <p:origin x="-1432" y="-120"/>
      </p:cViewPr>
      <p:guideLst>
        <p:guide orient="horz" pos="2880"/>
        <p:guide pos="5120"/>
      </p:guideLst>
    </p:cSldViewPr>
  </p:slideViewPr>
  <p:outlineViewPr>
    <p:cViewPr>
      <p:scale>
        <a:sx n="33" d="100"/>
        <a:sy n="33" d="100"/>
      </p:scale>
      <p:origin x="0" y="90784"/>
    </p:cViewPr>
  </p:outlineViewPr>
  <p:notesTextViewPr>
    <p:cViewPr>
      <p:scale>
        <a:sx n="125" d="100"/>
        <a:sy n="125" d="100"/>
      </p:scale>
      <p:origin x="0" y="0"/>
    </p:cViewPr>
  </p:notesTextViewPr>
  <p:sorterViewPr>
    <p:cViewPr>
      <p:scale>
        <a:sx n="100" d="100"/>
        <a:sy n="100" d="100"/>
      </p:scale>
      <p:origin x="0" y="0"/>
    </p:cViewPr>
  </p:sorterViewPr>
  <p:notesViewPr>
    <p:cSldViewPr snapToGrid="0" showGuides="1">
      <p:cViewPr varScale="1">
        <p:scale>
          <a:sx n="99" d="100"/>
          <a:sy n="99" d="100"/>
        </p:scale>
        <p:origin x="427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interSettings" Target="printerSettings/printerSettings1.bin"/><Relationship Id="rId40" Type="http://schemas.openxmlformats.org/officeDocument/2006/relationships/commentAuthors" Target="commentAuthors.xml"/><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a:latin typeface="Arial" panose="020B0604020202020204" pitchFamily="34" charset="0"/>
                <a:cs typeface="Arial" panose="020B0604020202020204" pitchFamily="34" charset="0"/>
              </a:rPr>
              <a:t>Chef Software, Inc</a:t>
            </a:r>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r>
              <a:rPr lang="en-US">
                <a:latin typeface="Arial" panose="020B0604020202020204" pitchFamily="34" charset="0"/>
                <a:cs typeface="Arial" panose="020B0604020202020204" pitchFamily="34" charset="0"/>
              </a:rPr>
              <a:t>Chef Essentials - Windows</a:t>
            </a:r>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sldNum="0" ftr="0"/>
</p:handoutMaster>
</file>

<file path=ppt/media/image1.png>
</file>

<file path=ppt/media/image10.png>
</file>

<file path=ppt/media/image12.png>
</file>

<file path=ppt/media/image1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10886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r>
              <a:rPr lang="en-US"/>
              <a:t>Chef Essentials - Windows</a:t>
            </a:r>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381000" y="4343400"/>
            <a:ext cx="60960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Header Placeholder 1"/>
          <p:cNvSpPr>
            <a:spLocks noGrp="1"/>
          </p:cNvSpPr>
          <p:nvPr>
            <p:ph type="hdr" sz="quarter"/>
          </p:nvPr>
        </p:nvSpPr>
        <p:spPr>
          <a:xfrm>
            <a:off x="0" y="10886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r>
              <a:rPr lang="en-US"/>
              <a:t>Chef Software, Inc</a:t>
            </a:r>
            <a:endParaRPr lang="en-US" dirty="0"/>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sldNum="0" ftr="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36535709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Ensure you are in this directory </a:t>
            </a:r>
            <a:r>
              <a:rPr lang="en-US" b="0" dirty="0"/>
              <a:t>`C:\Users\Administrator&gt;` before running this command.</a:t>
            </a:r>
          </a:p>
        </p:txBody>
      </p:sp>
      <p:sp>
        <p:nvSpPr>
          <p:cNvPr id="4" name="Date Placeholder 3"/>
          <p:cNvSpPr>
            <a:spLocks noGrp="1"/>
          </p:cNvSpPr>
          <p:nvPr>
            <p:ph type="dt" idx="10"/>
          </p:nvPr>
        </p:nvSpPr>
        <p:spPr/>
        <p:txBody>
          <a:bodyPr/>
          <a:lstStyle/>
          <a:p>
            <a:r>
              <a:rPr lang="en-US"/>
              <a:t>Chef Essentials - Windows</a:t>
            </a:r>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Tree>
    <p:extLst>
      <p:ext uri="{BB962C8B-B14F-4D97-AF65-F5344CB8AC3E}">
        <p14:creationId xmlns:p14="http://schemas.microsoft.com/office/powerpoint/2010/main" val="36364561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a:t>Let's examine the '</a:t>
            </a:r>
            <a:r>
              <a:rPr lang="en-US" b="0" dirty="0">
                <a:latin typeface="Courier New" panose="02070309020205020404" pitchFamily="49" charset="0"/>
              </a:rPr>
              <a:t>chef generate' </a:t>
            </a:r>
            <a:r>
              <a:rPr lang="en-US" dirty="0"/>
              <a:t>command. We can</a:t>
            </a:r>
            <a:r>
              <a:rPr lang="en-US" baseline="0" dirty="0"/>
              <a:t> </a:t>
            </a:r>
            <a:r>
              <a:rPr lang="en-US" dirty="0"/>
              <a:t>see that the command is capable of generating a large number of different things for us. It looks like if we want to generate a cookbook we're going to need to use 'chef generate cookbook'.</a:t>
            </a:r>
          </a:p>
          <a:p>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33997510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ask the 'chef generate cookbook' command for help to see how it is used.</a:t>
            </a:r>
          </a:p>
          <a:p>
            <a:endParaRPr lang="en-US" dirty="0"/>
          </a:p>
          <a:p>
            <a:r>
              <a:rPr lang="en-US" dirty="0"/>
              <a:t>To generate a cookbook, all we have to do is provide it with a name.</a:t>
            </a:r>
          </a:p>
          <a:p>
            <a:endParaRPr lang="en-US" dirty="0"/>
          </a:p>
          <a:p>
            <a:r>
              <a:rPr lang="en-US" baseline="0" dirty="0"/>
              <a:t>T</a:t>
            </a:r>
            <a:r>
              <a:rPr lang="en-US" dirty="0"/>
              <a:t>here are two hard things in Computer Science and one of those is giving something a name.</a:t>
            </a:r>
          </a:p>
          <a:p>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25551181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you covered. Call the cookbook </a:t>
            </a:r>
            <a:r>
              <a:rPr lang="en-US" i="1" dirty="0"/>
              <a:t>workstation</a:t>
            </a:r>
            <a:r>
              <a:rPr lang="en-US" dirty="0"/>
              <a:t>. That's a generic enough name.</a:t>
            </a:r>
          </a:p>
          <a:p>
            <a:endParaRPr lang="en-US" dirty="0"/>
          </a:p>
          <a:p>
            <a:r>
              <a:rPr lang="en-US" dirty="0"/>
              <a:t>We want you to use </a:t>
            </a:r>
            <a:r>
              <a:rPr lang="en-US" b="0" dirty="0"/>
              <a:t>'</a:t>
            </a:r>
            <a:r>
              <a:rPr lang="en-US" b="0" dirty="0">
                <a:latin typeface="Courier New" panose="02070309020205020404" pitchFamily="49" charset="0"/>
              </a:rPr>
              <a:t>chef generate' </a:t>
            </a:r>
            <a:r>
              <a:rPr lang="en-US" dirty="0"/>
              <a:t>to generate a cookbook named </a:t>
            </a:r>
            <a:r>
              <a:rPr lang="en-US" i="1" dirty="0"/>
              <a:t>workstation</a:t>
            </a:r>
            <a:r>
              <a:rPr lang="en-US" dirty="0"/>
              <a:t>.</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30080126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Aren't you curious what's inside it? Let's take a look with the help of the '</a:t>
            </a:r>
            <a:r>
              <a:rPr lang="en-US" b="1" dirty="0">
                <a:latin typeface="Courier New" panose="02070309020205020404" pitchFamily="49" charset="0"/>
              </a:rPr>
              <a:t>tree'</a:t>
            </a:r>
            <a:r>
              <a:rPr lang="en-US" dirty="0"/>
              <a:t> command. If we provide '</a:t>
            </a:r>
            <a:r>
              <a:rPr lang="en-US" b="1" dirty="0">
                <a:latin typeface="Courier New" panose="02070309020205020404" pitchFamily="49" charset="0"/>
              </a:rPr>
              <a:t>tree'</a:t>
            </a:r>
            <a:r>
              <a:rPr lang="en-US" dirty="0"/>
              <a:t> with a path we will see all the visible files in the specified directory.</a:t>
            </a:r>
          </a:p>
          <a:p>
            <a:endParaRPr lang="en-US" dirty="0"/>
          </a:p>
          <a:p>
            <a:r>
              <a:rPr lang="en-US" dirty="0"/>
              <a:t>So the chef cookbook generator created an outline of a cookbook with a number of default files and folders. The first one we'll focus on is the README.</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9204121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cookbooks that </a:t>
            </a:r>
            <a:r>
              <a:rPr lang="en-US" b="0" dirty="0"/>
              <a:t>'chef' </a:t>
            </a:r>
            <a:r>
              <a:rPr lang="en-US" dirty="0"/>
              <a:t>will generate for you will include a default README file. The extension </a:t>
            </a:r>
            <a:r>
              <a:rPr lang="en-US" b="0" i="0" dirty="0">
                <a:latin typeface="Courier New" panose="02070309020205020404" pitchFamily="49" charset="0"/>
              </a:rPr>
              <a:t>.md </a:t>
            </a:r>
            <a:r>
              <a:rPr lang="en-US" dirty="0"/>
              <a:t>means that the file is a markdown file. </a:t>
            </a:r>
          </a:p>
          <a:p>
            <a:endParaRPr lang="en-US" dirty="0"/>
          </a:p>
          <a:p>
            <a:r>
              <a:rPr lang="en-US" dirty="0"/>
              <a:t>Markdown files are text documents that use various punctuation characters to provide formatting. They are meant to be easily readable by humans and can be easily be rendered as HTML or other formats by computers.</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19437069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cookbook also has a metadata file.</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36351756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ruby file that contains its own domain specific language (DSL) for describing the details about the cookbook.</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17551512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t>
            </a:r>
            <a:r>
              <a:rPr lang="en-US" b="0" dirty="0"/>
              <a:t>view</a:t>
            </a:r>
            <a:r>
              <a:rPr lang="en-US" b="1" dirty="0"/>
              <a:t> </a:t>
            </a:r>
            <a:r>
              <a:rPr lang="en-US" dirty="0"/>
              <a:t>the contents of your new cookbook's metadata, you'll see a number of details that help describe the cookbook:</a:t>
            </a:r>
          </a:p>
          <a:p>
            <a:endParaRPr lang="en-US" dirty="0"/>
          </a:p>
          <a:p>
            <a:r>
              <a:rPr lang="en-US" dirty="0"/>
              <a:t>The name of the cookbook, its maintainer, a way to reach them, how the cookbook is licensed, descriptions, and the cookbook's version number.</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36776911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a:solidFill>
                  <a:schemeClr val="tx1"/>
                </a:solidFill>
                <a:effectLst/>
                <a:latin typeface="Arial" panose="020B0604020202020204" pitchFamily="34" charset="0"/>
                <a:ea typeface="+mn-ea"/>
                <a:cs typeface="Arial" panose="020B0604020202020204" pitchFamily="34" charset="0"/>
              </a:rPr>
              <a:t> to </a:t>
            </a:r>
            <a:r>
              <a:rPr lang="en-US" sz="1200" kern="1200" dirty="0">
                <a:solidFill>
                  <a:schemeClr val="tx1"/>
                </a:solidFill>
                <a:effectLst/>
                <a:latin typeface="Arial" panose="020B0604020202020204" pitchFamily="34" charset="0"/>
                <a:ea typeface="+mn-ea"/>
                <a:cs typeface="Arial" panose="020B0604020202020204" pitchFamily="34" charset="0"/>
              </a:rPr>
              <a:t>use generate a Chef cookbook and define a</a:t>
            </a:r>
            <a:r>
              <a:rPr lang="en-US" sz="1200" kern="1200" baseline="0" dirty="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a:solidFill>
                <a:schemeClr val="tx1"/>
              </a:solidFill>
              <a:effectLst/>
              <a:latin typeface="Arial" panose="020B0604020202020204" pitchFamily="34" charset="0"/>
              <a:ea typeface="+mn-ea"/>
              <a:cs typeface="Arial" panose="020B0604020202020204" pitchFamily="34" charset="0"/>
            </a:endParaRP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cookbook also has a folder named </a:t>
            </a:r>
            <a:r>
              <a:rPr lang="en-US" i="1" dirty="0"/>
              <a:t>recipes</a:t>
            </a:r>
            <a:r>
              <a:rPr lang="en-US" dirty="0"/>
              <a:t>. This is where we store the recipes in our cookbook. You'll see that the generator created a default recipe in our cookbook. What does it do?</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32217676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contents of the default recipe you'll find it's empty except for some ruby comments. </a:t>
            </a:r>
          </a:p>
          <a:p>
            <a:endParaRPr lang="en-US" dirty="0"/>
          </a:p>
          <a:p>
            <a:r>
              <a:rPr lang="en-US" dirty="0"/>
              <a:t>A cookbook doesn't have to have a default recipe but most every cookbook has one. It's called </a:t>
            </a:r>
            <a:r>
              <a:rPr lang="en-US" i="1" dirty="0"/>
              <a:t>default</a:t>
            </a:r>
            <a:r>
              <a:rPr lang="en-US" dirty="0"/>
              <a:t> because when you think of a cookbook, it is probably the recipe that defines the most common configuration policy.</a:t>
            </a:r>
          </a:p>
          <a:p>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28294477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a:t>
            </a:r>
            <a:r>
              <a:rPr lang="en-US" baseline="0" dirty="0"/>
              <a:t> Home directory, </a:t>
            </a:r>
            <a:r>
              <a:rPr lang="en-US" dirty="0"/>
              <a:t>move your 'disable-</a:t>
            </a:r>
            <a:r>
              <a:rPr lang="en-US" dirty="0" err="1"/>
              <a:t>uac.rb</a:t>
            </a:r>
            <a:r>
              <a:rPr lang="en-US" dirty="0"/>
              <a:t>' recipe to the workstation cookbook and place it alongside our default recipe.</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404608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Here is your</a:t>
            </a:r>
            <a:r>
              <a:rPr lang="en-US" baseline="0" dirty="0"/>
              <a:t> last challenge: Deploying a Web Server with Chef.</a:t>
            </a:r>
            <a:endParaRPr lang="en-US" dirty="0"/>
          </a:p>
          <a:p>
            <a:endParaRPr lang="en-US" dirty="0"/>
          </a:p>
          <a:p>
            <a:r>
              <a:rPr lang="en-US" dirty="0"/>
              <a:t>We</a:t>
            </a:r>
            <a:r>
              <a:rPr lang="en-US" baseline="0" dirty="0"/>
              <a:t> need a cookbook named '</a:t>
            </a:r>
            <a:r>
              <a:rPr lang="en-US" baseline="0" dirty="0" err="1"/>
              <a:t>myiis</a:t>
            </a:r>
            <a:r>
              <a:rPr lang="en-US" baseline="0" dirty="0"/>
              <a:t>' that has a server recipe. Within that server recipe we need to use a </a:t>
            </a:r>
            <a:r>
              <a:rPr lang="en-US" baseline="0" dirty="0" err="1"/>
              <a:t>powershell_script</a:t>
            </a:r>
            <a:r>
              <a:rPr lang="en-US" baseline="0" dirty="0"/>
              <a:t> to install the IIS windows feature, write out an example HTML file, and then start and enable the w3svc service.</a:t>
            </a:r>
          </a:p>
          <a:p>
            <a:endParaRPr lang="en-US" baseline="0" dirty="0"/>
          </a:p>
          <a:p>
            <a:r>
              <a:rPr lang="en-US" baseline="0" dirty="0"/>
              <a:t>Then we should apply that recipe and make sure the site is up and running by running a command to visit that site.</a:t>
            </a:r>
          </a:p>
          <a:p>
            <a:endParaRPr lang="en-US" dirty="0"/>
          </a:p>
          <a:p>
            <a:r>
              <a:rPr lang="en-US" dirty="0"/>
              <a:t>Instructor Note: Allow</a:t>
            </a:r>
            <a:r>
              <a:rPr lang="en-US" baseline="0" dirty="0"/>
              <a:t> 15 minutes to complete this exercise.</a:t>
            </a:r>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30882442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Chef home directory, run the command </a:t>
            </a:r>
            <a:r>
              <a:rPr lang="en-US" b="0" dirty="0"/>
              <a:t>'chef generate cookbook cookbooks\</a:t>
            </a:r>
            <a:r>
              <a:rPr lang="en-US" b="0" dirty="0" err="1"/>
              <a:t>myiis</a:t>
            </a:r>
            <a:r>
              <a:rPr lang="en-US" b="0" dirty="0"/>
              <a:t>'. </a:t>
            </a:r>
            <a:r>
              <a:rPr lang="en-US" dirty="0"/>
              <a:t>This will place the </a:t>
            </a:r>
            <a:r>
              <a:rPr lang="en-US" dirty="0" err="1"/>
              <a:t>myiis</a:t>
            </a:r>
            <a:r>
              <a:rPr lang="en-US" dirty="0"/>
              <a:t> cookbook alongside the workstation cookbook.</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25852637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home directory, run the command </a:t>
            </a:r>
            <a:r>
              <a:rPr lang="en-US" b="0" dirty="0"/>
              <a:t>'chef generate recipe</a:t>
            </a:r>
            <a:r>
              <a:rPr lang="en-US" b="0" baseline="0" dirty="0"/>
              <a:t> cookbooks\</a:t>
            </a:r>
            <a:r>
              <a:rPr lang="en-US" b="0" baseline="0" dirty="0" err="1"/>
              <a:t>myiis</a:t>
            </a:r>
            <a:r>
              <a:rPr lang="en-US" b="0" baseline="0" dirty="0"/>
              <a:t> server</a:t>
            </a:r>
            <a:r>
              <a:rPr lang="en-US" b="0" dirty="0"/>
              <a:t>'. </a:t>
            </a:r>
            <a:r>
              <a:rPr lang="en-US" dirty="0"/>
              <a:t>This will</a:t>
            </a:r>
            <a:r>
              <a:rPr lang="en-US" baseline="0" dirty="0"/>
              <a:t> create a recipe called </a:t>
            </a:r>
            <a:r>
              <a:rPr lang="en-US" b="1" baseline="0" dirty="0" err="1"/>
              <a:t>server.rb</a:t>
            </a:r>
            <a:r>
              <a:rPr lang="en-US" b="1" baseline="0" dirty="0"/>
              <a:t> </a:t>
            </a:r>
            <a:r>
              <a:rPr lang="en-US" b="0" baseline="0" dirty="0"/>
              <a:t>in the </a:t>
            </a:r>
            <a:r>
              <a:rPr lang="en-US" b="0" baseline="0" dirty="0" err="1"/>
              <a:t>myiis</a:t>
            </a:r>
            <a:r>
              <a:rPr lang="en-US" b="0" baseline="0" dirty="0"/>
              <a:t> cookbook.</a:t>
            </a:r>
            <a:endParaRPr lang="en-US" b="1"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2173927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a:t>The server recipe</a:t>
            </a:r>
            <a:r>
              <a:rPr lang="en-US" baseline="0" dirty="0"/>
              <a:t> defines the policy:</a:t>
            </a:r>
            <a:endParaRPr lang="en-US" dirty="0"/>
          </a:p>
          <a:p>
            <a:pPr marL="0" indent="0">
              <a:buFontTx/>
              <a:buNone/>
            </a:pPr>
            <a:endParaRPr lang="en-US" dirty="0"/>
          </a:p>
          <a:p>
            <a:pPr marL="0" indent="0">
              <a:buFontTx/>
              <a:buNone/>
            </a:pPr>
            <a:r>
              <a:rPr lang="en-US" dirty="0"/>
              <a:t>Install</a:t>
            </a:r>
            <a:r>
              <a:rPr lang="en-US" baseline="0" dirty="0"/>
              <a:t> the web server feature, create an example html file, and ensure the w3svc service is started and </a:t>
            </a:r>
            <a:r>
              <a:rPr lang="en-US" baseline="0" dirty="0" err="1"/>
              <a:t>enabled.g</a:t>
            </a:r>
            <a:endParaRPr lang="en-US" dirty="0"/>
          </a:p>
          <a:p>
            <a:pPr marL="0" indent="0">
              <a:buFontTx/>
              <a:buNone/>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a:t>Instructor Note: The service</a:t>
            </a:r>
            <a:r>
              <a:rPr lang="en-US" baseline="0" dirty="0"/>
              <a:t> action defines two actions within a Ruby array. </a:t>
            </a:r>
            <a:r>
              <a:rPr lang="en-US" dirty="0"/>
              <a:t>Ruby arrays are ordered, integer-indexed collections of any object. Each element in an array is associated with and referred to by an index.</a:t>
            </a:r>
          </a:p>
          <a:p>
            <a:pPr marL="171450" indent="-171450">
              <a:buFontTx/>
              <a:buChar char="•"/>
            </a:pPr>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3981021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When</a:t>
            </a:r>
            <a:r>
              <a:rPr lang="en-US" baseline="0" dirty="0"/>
              <a:t> a</a:t>
            </a:r>
            <a:r>
              <a:rPr lang="en-US" dirty="0"/>
              <a:t>pplying the recipe with 'chef-client</a:t>
            </a:r>
            <a:r>
              <a:rPr lang="en-US" b="0" dirty="0"/>
              <a:t>'</a:t>
            </a:r>
            <a:r>
              <a:rPr lang="en-US" dirty="0"/>
              <a:t>,</a:t>
            </a:r>
            <a:r>
              <a:rPr lang="en-US" baseline="0" dirty="0"/>
              <a:t> you</a:t>
            </a:r>
            <a:r>
              <a:rPr lang="en-US" dirty="0"/>
              <a:t> need to specify the partial path to the recipe file within the </a:t>
            </a:r>
            <a:r>
              <a:rPr lang="en-US" dirty="0" err="1"/>
              <a:t>myiis</a:t>
            </a:r>
            <a:r>
              <a:rPr lang="en-US" dirty="0"/>
              <a:t> cookbook's recipe folder.</a:t>
            </a:r>
          </a:p>
          <a:p>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18352249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verify that the website is available and returns the content we expect to see.</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9350957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Answer</a:t>
            </a:r>
            <a:r>
              <a:rPr lang="en-US" baseline="0" dirty="0"/>
              <a:t> these questions. </a:t>
            </a:r>
          </a:p>
          <a:p>
            <a:endParaRPr lang="en-US" baseline="0" dirty="0"/>
          </a:p>
          <a:p>
            <a:r>
              <a:rPr lang="en-US" dirty="0"/>
              <a:t>With your answers, turn to another person and alternate asking each other asking these questions and sharing your answers.</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2065134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Answers:</a:t>
            </a:r>
          </a:p>
          <a:p>
            <a:r>
              <a:rPr lang="en-US" dirty="0"/>
              <a:t>1. Recipes</a:t>
            </a:r>
            <a:r>
              <a:rPr lang="en-US" baseline="0" dirty="0"/>
              <a:t> on their own would be difficult to manage. Imagine handing a copy of a recipe that you develop to an individual. A few weeks later they come back to you and ask you why it no longer works. If you had made a number of changes since the last time you talked with them how do you know which version you gave them? Adding a version number and a README would allow you to better document the features of a particular recipe.</a:t>
            </a:r>
            <a:endParaRPr lang="en-US" dirty="0"/>
          </a:p>
          <a:p>
            <a:r>
              <a:rPr lang="en-US" dirty="0"/>
              <a:t>2. When developing recipes it</a:t>
            </a:r>
            <a:r>
              <a:rPr lang="en-US" baseline="0" dirty="0"/>
              <a:t> is important to consider using a version control solution that allows us to track the changes that we make.</a:t>
            </a:r>
          </a:p>
          <a:p>
            <a:r>
              <a:rPr lang="en-US" dirty="0"/>
              <a:t>3. The recipe that you put together to disable</a:t>
            </a:r>
            <a:r>
              <a:rPr lang="en-US" baseline="0" dirty="0"/>
              <a:t> UAC showed that Chef is powerful enough to manage the registry. Chef is powerful enough to install and configure a web server.</a:t>
            </a:r>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questions can we help you answer?</a:t>
            </a:r>
          </a:p>
          <a:p>
            <a:endParaRPr lang="en-US" dirty="0"/>
          </a:p>
          <a:p>
            <a:r>
              <a:rPr lang="en-US" dirty="0"/>
              <a:t>General questions or more specifically about cookbooks.</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41570233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Before we answer that question, let’s talk about collaboration.</a:t>
            </a:r>
            <a:r>
              <a:rPr lang="en-US" baseline="0" dirty="0"/>
              <a:t> Usually, none of us work in a vacuum, and it’s important that systems are in place to make collaboration easier.  One such system is versioning.  Versioning will make it easier to share the recipes that we create.</a:t>
            </a:r>
          </a:p>
          <a:p>
            <a:endParaRPr lang="en-US" baseline="0" dirty="0"/>
          </a:p>
          <a:p>
            <a:r>
              <a:rPr lang="en-US" baseline="0" dirty="0"/>
              <a:t>A versioning system should include:</a:t>
            </a:r>
          </a:p>
          <a:p>
            <a:endParaRPr lang="en-US" baseline="0" dirty="0"/>
          </a:p>
          <a:p>
            <a:r>
              <a:rPr lang="en-US" baseline="0" dirty="0"/>
              <a:t>A Central Repository into which all the developers publish their work.</a:t>
            </a:r>
          </a:p>
          <a:p>
            <a:r>
              <a:rPr lang="en-US" baseline="0" dirty="0"/>
              <a:t>Each revision should be stored as a new version.</a:t>
            </a:r>
          </a:p>
          <a:p>
            <a:endParaRPr lang="en-US" baseline="0" dirty="0"/>
          </a:p>
          <a:p>
            <a:endParaRPr lang="en-US" dirty="0"/>
          </a:p>
          <a:p>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CA"/>
              <a:t>Chef Essentials</a:t>
            </a:r>
            <a:endParaRPr lang="en-US" dirty="0"/>
          </a:p>
        </p:txBody>
      </p:sp>
    </p:spTree>
    <p:extLst>
      <p:ext uri="{BB962C8B-B14F-4D97-AF65-F5344CB8AC3E}">
        <p14:creationId xmlns:p14="http://schemas.microsoft.com/office/powerpoint/2010/main" val="2776521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https://</a:t>
            </a:r>
            <a:r>
              <a:rPr lang="en-US" dirty="0" err="1"/>
              <a:t>learn.chef.io</a:t>
            </a:r>
            <a:r>
              <a:rPr lang="en-US" dirty="0"/>
              <a:t>/modules/version-control#/</a:t>
            </a:r>
          </a:p>
          <a:p>
            <a:endParaRPr lang="en-US" dirty="0"/>
          </a:p>
          <a:p>
            <a:endParaRPr lang="en-US" dirty="0"/>
          </a:p>
          <a:p>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CA"/>
              <a:t>Chef Essentials</a:t>
            </a:r>
            <a:endParaRPr lang="en-US" dirty="0"/>
          </a:p>
        </p:txBody>
      </p:sp>
    </p:spTree>
    <p:extLst>
      <p:ext uri="{BB962C8B-B14F-4D97-AF65-F5344CB8AC3E}">
        <p14:creationId xmlns:p14="http://schemas.microsoft.com/office/powerpoint/2010/main" val="2103800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setup recipe now installs everything we currently need on our workstation. </a:t>
            </a:r>
          </a:p>
          <a:p>
            <a:endParaRPr lang="en-US" baseline="0" dirty="0"/>
          </a:p>
          <a:p>
            <a:r>
              <a:rPr lang="en-US" baseline="0" dirty="0"/>
              <a:t>But before we throw this recipe file into a directory with our other scripts we should look at a concept in Chef called a cookbook.</a:t>
            </a:r>
          </a:p>
          <a:p>
            <a:endParaRPr lang="en-US" baseline="0" dirty="0"/>
          </a:p>
          <a:p>
            <a:r>
              <a:rPr lang="en-US" baseline="0" dirty="0"/>
              <a:t>What is a cookbook? How do we create one? Let's ask 'chef'.</a:t>
            </a:r>
          </a:p>
          <a:p>
            <a:endParaRPr lang="en-US" baseline="0"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1146073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context</a:t>
            </a:r>
            <a:r>
              <a:rPr lang="en-US"/>
              <a:t>, 'chef' </a:t>
            </a:r>
            <a:r>
              <a:rPr lang="en-US" dirty="0"/>
              <a:t>is a command,</a:t>
            </a:r>
            <a:r>
              <a:rPr lang="en-US" baseline="0" dirty="0"/>
              <a:t> not the company.</a:t>
            </a:r>
          </a:p>
          <a:p>
            <a:endParaRPr lang="en-US" baseline="0" dirty="0"/>
          </a:p>
          <a:p>
            <a:r>
              <a:rPr lang="en-US" baseline="0" dirty="0"/>
              <a:t>What's the best way to learn Chef? Use Chef. We want you to literally run '</a:t>
            </a:r>
            <a:r>
              <a:rPr lang="en-US" b="0" baseline="0" dirty="0"/>
              <a:t>chef'</a:t>
            </a:r>
            <a:r>
              <a:rPr lang="en-US" baseline="0" dirty="0"/>
              <a:t>.</a:t>
            </a:r>
          </a:p>
          <a:p>
            <a:endParaRPr lang="en-US" baseline="0"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894716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'chef'</a:t>
            </a:r>
            <a:r>
              <a:rPr lang="en-US" dirty="0"/>
              <a:t> is a command-line application that does quite a few things. The most important thing to us right now is its ability to generate cookbooks and components.</a:t>
            </a:r>
          </a:p>
          <a:p>
            <a:endParaRPr lang="en-US" dirty="0"/>
          </a:p>
          <a:p>
            <a:r>
              <a:rPr lang="en-US" dirty="0"/>
              <a:t>Alright.</a:t>
            </a:r>
            <a:r>
              <a:rPr lang="en-US" baseline="0" dirty="0"/>
              <a:t> So 'chef' can generate a cookbook. But what is the purpose of a cookbook? That sounds like we should read the documentation.</a:t>
            </a:r>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13617813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important that you learn to read the Chef documentation. Let's look up cookbooks in Chef's documentation. Visit the docs page on cookbooks and read the first three paragraphs.</a:t>
            </a:r>
          </a:p>
          <a:p>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a:t>A cookbook is a structure that contains recipes. It also contains a number of other things--but right now we are most interested in a finding a home for our recipes, giving them a version, and providing a README to help describe them.</a:t>
            </a:r>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US"/>
              <a:t>Chef Essentials - Windows</a:t>
            </a:r>
            <a:endParaRPr lang="en-US" dirty="0"/>
          </a:p>
        </p:txBody>
      </p:sp>
    </p:spTree>
    <p:extLst>
      <p:ext uri="{BB962C8B-B14F-4D97-AF65-F5344CB8AC3E}">
        <p14:creationId xmlns:p14="http://schemas.microsoft.com/office/powerpoint/2010/main" val="189962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a:t>Click to edit Master title style</a:t>
            </a:r>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a:t>1-</a:t>
            </a:r>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a:t>Success</a:t>
            </a:r>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a:t>Problem</a:t>
            </a:r>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a:t>Pros</a:t>
            </a:r>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a:t>Cons</a:t>
            </a: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About what …</a:t>
            </a:r>
          </a:p>
          <a:p>
            <a:r>
              <a:rPr lang="en-US" dirty="0"/>
              <a:t>About this …</a:t>
            </a:r>
          </a:p>
          <a:p>
            <a:r>
              <a:rPr lang="en-US" dirty="0"/>
              <a:t>Something about …</a:t>
            </a:r>
          </a:p>
          <a:p>
            <a:r>
              <a:rPr lang="en-US" dirty="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a:t>https://</a:t>
            </a:r>
            <a:r>
              <a:rPr lang="en-US" dirty="0" err="1"/>
              <a:t>docs.chef.io</a:t>
            </a:r>
            <a:r>
              <a:rPr lang="en-US" dirty="0"/>
              <a:t>/chef/</a:t>
            </a:r>
            <a:r>
              <a:rPr lang="en-US" dirty="0" err="1"/>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a:t>Drag picture to placeholder or click icon to add</a:t>
            </a:r>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a:t>Documentation</a:t>
            </a:r>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a:t>Code</a:t>
            </a:r>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a:t>Code</a:t>
            </a:r>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a:t>Code with Content Right</a:t>
            </a:r>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a:t>Code with Content Right</a:t>
            </a:r>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a:t>Code with Content Below</a:t>
            </a:r>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a:t>Command Run Locally</a:t>
            </a:r>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a:t>Enter Command</a:t>
            </a:r>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2B4168D4-FA10-804B-B3DD-F994F8B3F42C}"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a:t>Click to edit Master text styles</a:t>
            </a:r>
          </a:p>
        </p:txBody>
      </p:sp>
      <p:sp>
        <p:nvSpPr>
          <p:cNvPr id="2" name="Footer Placeholder 1"/>
          <p:cNvSpPr>
            <a:spLocks noGrp="1"/>
          </p:cNvSpPr>
          <p:nvPr>
            <p:ph type="ftr" sz="quarter" idx="11"/>
          </p:nvPr>
        </p:nvSpPr>
        <p:spPr/>
        <p:txBody>
          <a:bodyPr/>
          <a:lstStyle/>
          <a:p>
            <a:r>
              <a:rPr lang="en-US" dirty="0"/>
              <a:t>©</a:t>
            </a:r>
            <a:r>
              <a:rPr lang="is-IS" dirty="0"/>
              <a:t>2018</a:t>
            </a:r>
            <a:r>
              <a:rPr lang="en-US" dirty="0"/>
              <a:t> Chef Software Inc.</a:t>
            </a:r>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a:t>Modify File</a:t>
            </a:r>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a:t>/path/to/file</a:t>
            </a:r>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a:t>Command Run Remotely</a:t>
            </a:r>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a:t>Enter Command</a:t>
            </a:r>
          </a:p>
        </p:txBody>
      </p:sp>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2-</a:t>
            </a: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a:t>Objective:</a:t>
            </a:r>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a:t>A concrete list of steps to accomplish.</a:t>
            </a:r>
          </a:p>
          <a:p>
            <a:pPr lvl="0"/>
            <a:endParaRPr lang="en-US" dirty="0"/>
          </a:p>
          <a:p>
            <a:pPr lvl="0"/>
            <a:r>
              <a:rPr lang="en-US" dirty="0"/>
              <a:t>One</a:t>
            </a:r>
          </a:p>
          <a:p>
            <a:pPr lvl="0"/>
            <a:r>
              <a:rPr lang="en-US" dirty="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a:t>Should I use a leading question that gives an overview of the lab?</a:t>
            </a:r>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3-</a:t>
            </a: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a:t>git</a:t>
            </a:r>
            <a:r>
              <a:rPr lang="en-US" dirty="0"/>
              <a:t> add .</a:t>
            </a:r>
          </a:p>
          <a:p>
            <a:r>
              <a:rPr lang="en-US" dirty="0" err="1"/>
              <a:t>git</a:t>
            </a:r>
            <a:r>
              <a:rPr lang="en-US" dirty="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a:t>©</a:t>
            </a:r>
            <a:r>
              <a:rPr lang="is-IS" dirty="0"/>
              <a:t>2018</a:t>
            </a:r>
            <a:r>
              <a:rPr lang="en-US" dirty="0"/>
              <a:t> Chef Software Inc.</a:t>
            </a:r>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800" r:id="rId23"/>
    <p:sldLayoutId id="2147483801" r:id="rId24"/>
    <p:sldLayoutId id="214748380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hyperlink" Target="http://daringfireball.net/projects/markdown/syntax"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docs.chef.io/config_rb_metadata.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hyperlink" Target="https://learn.chef.io/modules/version-control%23/" TargetMode="External"/><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Cookbooks</a:t>
            </a:r>
          </a:p>
        </p:txBody>
      </p:sp>
      <p:sp>
        <p:nvSpPr>
          <p:cNvPr id="3" name="Subtitle 2"/>
          <p:cNvSpPr>
            <a:spLocks noGrp="1"/>
          </p:cNvSpPr>
          <p:nvPr>
            <p:ph type="subTitle" idx="1"/>
          </p:nvPr>
        </p:nvSpPr>
        <p:spPr bwMode="auto"/>
        <p:txBody>
          <a:bodyPr/>
          <a:lstStyle/>
          <a:p>
            <a:r>
              <a:rPr lang="en-US" dirty="0"/>
              <a:t>Organizing Recipes</a:t>
            </a:r>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a:t>
            </a:r>
            <a:r>
              <a:rPr lang="is-IS" sz="1600" dirty="0">
                <a:solidFill>
                  <a:srgbClr val="7D868C"/>
                </a:solidFill>
              </a:rPr>
              <a:t>2018</a:t>
            </a:r>
            <a:r>
              <a:rPr lang="en-US" sz="1600" dirty="0">
                <a:solidFill>
                  <a:srgbClr val="7D868C"/>
                </a:solidFill>
              </a:rPr>
              <a:t>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fi-FI" dirty="0"/>
              <a:t>GL: </a:t>
            </a:r>
            <a:r>
              <a:rPr lang="en-US" dirty="0"/>
              <a:t>Ensure You are in Your Home Directory</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a:t>&gt; </a:t>
            </a:r>
            <a:r>
              <a:rPr lang="en-US" dirty="0"/>
              <a:t>cd ~</a:t>
            </a:r>
          </a:p>
        </p:txBody>
      </p:sp>
      <p:sp>
        <p:nvSpPr>
          <p:cNvPr id="5" name="Footer Placeholder 4"/>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6" name="Slide Number Placeholder 5"/>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b="1" dirty="0"/>
              <a:t>Directory: C:\Users\Administrator</a:t>
            </a:r>
          </a:p>
          <a:p>
            <a:endParaRPr lang="en-US" b="1" dirty="0"/>
          </a:p>
          <a:p>
            <a:endParaRPr lang="en-US" b="1" dirty="0"/>
          </a:p>
          <a:p>
            <a:r>
              <a:rPr lang="en-US" b="1" dirty="0"/>
              <a:t>Mode                </a:t>
            </a:r>
            <a:r>
              <a:rPr lang="en-US" b="1" dirty="0" err="1"/>
              <a:t>LastWriteTime</a:t>
            </a:r>
            <a:r>
              <a:rPr lang="en-US" b="1" dirty="0"/>
              <a:t>     Length Name</a:t>
            </a:r>
          </a:p>
          <a:p>
            <a:r>
              <a:rPr lang="en-US" b="1" dirty="0"/>
              <a:t>----                -------------     ------ ----</a:t>
            </a:r>
          </a:p>
          <a:p>
            <a:r>
              <a:rPr lang="en-US" b="1" dirty="0"/>
              <a:t>d----         9/13/2018   3:42 PM            cookbooks</a:t>
            </a:r>
          </a:p>
          <a:p>
            <a:endParaRPr lang="en-US" dirty="0"/>
          </a:p>
        </p:txBody>
      </p:sp>
      <p:sp>
        <p:nvSpPr>
          <p:cNvPr id="3" name="Title 2"/>
          <p:cNvSpPr>
            <a:spLocks noGrp="1"/>
          </p:cNvSpPr>
          <p:nvPr>
            <p:ph type="title"/>
          </p:nvPr>
        </p:nvSpPr>
        <p:spPr/>
        <p:txBody>
          <a:bodyPr/>
          <a:lstStyle/>
          <a:p>
            <a:r>
              <a:rPr lang="en-US" dirty="0"/>
              <a:t>GL: Create a Cookbooks Directory</a:t>
            </a:r>
          </a:p>
        </p:txBody>
      </p:sp>
      <p:sp>
        <p:nvSpPr>
          <p:cNvPr id="4" name="Text Placeholder 3"/>
          <p:cNvSpPr>
            <a:spLocks noGrp="1"/>
          </p:cNvSpPr>
          <p:nvPr>
            <p:ph type="body" sz="quarter" idx="11"/>
          </p:nvPr>
        </p:nvSpPr>
        <p:spPr/>
        <p:txBody>
          <a:bodyPr/>
          <a:lstStyle/>
          <a:p>
            <a:r>
              <a:rPr lang="en-US" b="1" dirty="0"/>
              <a:t>&gt; C:\Users\Administrator&gt; </a:t>
            </a:r>
            <a:r>
              <a:rPr lang="en-US" b="1" dirty="0" err="1"/>
              <a:t>mkdir</a:t>
            </a:r>
            <a:r>
              <a:rPr lang="en-US" b="1" dirty="0"/>
              <a:t> cookbooks</a:t>
            </a:r>
          </a:p>
        </p:txBody>
      </p:sp>
      <p:sp>
        <p:nvSpPr>
          <p:cNvPr id="5" name="Footer Placeholder 4"/>
          <p:cNvSpPr>
            <a:spLocks noGrp="1"/>
          </p:cNvSpPr>
          <p:nvPr>
            <p:ph type="ftr" sz="quarter" idx="12"/>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6" name="Slide Number Placeholder 5"/>
          <p:cNvSpPr>
            <a:spLocks noGrp="1"/>
          </p:cNvSpPr>
          <p:nvPr>
            <p:ph type="sldNum" sz="quarter" idx="13"/>
          </p:nvPr>
        </p:nvSpPr>
        <p:spPr/>
        <p:txBody>
          <a:bodyPr/>
          <a:lstStyle/>
          <a:p>
            <a:fld id="{2B4168D4-FA10-804B-B3DD-F994F8B3F42C}" type="slidenum">
              <a:rPr lang="en-US" smtClean="0"/>
              <a:pPr/>
              <a:t>11</a:t>
            </a:fld>
            <a:endParaRPr lang="en-US" dirty="0"/>
          </a:p>
        </p:txBody>
      </p:sp>
    </p:spTree>
    <p:extLst>
      <p:ext uri="{BB962C8B-B14F-4D97-AF65-F5344CB8AC3E}">
        <p14:creationId xmlns:p14="http://schemas.microsoft.com/office/powerpoint/2010/main" val="31088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Can '</a:t>
            </a:r>
            <a:r>
              <a:rPr lang="en-US" dirty="0">
                <a:latin typeface="+mn-lt"/>
              </a:rPr>
              <a:t>chef generate' </a:t>
            </a:r>
            <a:r>
              <a:rPr lang="en-US" dirty="0"/>
              <a:t>Do?</a:t>
            </a:r>
          </a:p>
        </p:txBody>
      </p:sp>
      <p:sp>
        <p:nvSpPr>
          <p:cNvPr id="3" name="Content Placeholder 2"/>
          <p:cNvSpPr>
            <a:spLocks noGrp="1"/>
          </p:cNvSpPr>
          <p:nvPr>
            <p:ph sz="quarter" idx="10"/>
          </p:nvPr>
        </p:nvSpPr>
        <p:spPr/>
        <p:txBody>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4" name="Text Placeholder 3"/>
          <p:cNvSpPr>
            <a:spLocks noGrp="1"/>
          </p:cNvSpPr>
          <p:nvPr>
            <p:ph type="body" sz="quarter" idx="11"/>
          </p:nvPr>
        </p:nvSpPr>
        <p:spPr/>
        <p:txBody>
          <a:bodyPr/>
          <a:lstStyle/>
          <a:p>
            <a:r>
              <a:rPr lang="en-US" dirty="0"/>
              <a:t>&gt; chef generate --help</a:t>
            </a:r>
          </a:p>
        </p:txBody>
      </p:sp>
      <p:sp>
        <p:nvSpPr>
          <p:cNvPr id="6" name="Footer Placeholder 5"/>
          <p:cNvSpPr>
            <a:spLocks noGrp="1"/>
          </p:cNvSpPr>
          <p:nvPr>
            <p:ph type="ftr" sz="quarter" idx="14"/>
          </p:nvPr>
        </p:nvSpPr>
        <p:spPr/>
        <p:txBody>
          <a:bodyPr/>
          <a:lstStyle/>
          <a:p>
            <a:pPr algn="l"/>
            <a:r>
              <a:rPr lang="en-US" dirty="0"/>
              <a:t>©</a:t>
            </a:r>
            <a:r>
              <a:rPr lang="is-IS" dirty="0"/>
              <a:t>2018</a:t>
            </a:r>
            <a:r>
              <a:rPr lang="en-US" dirty="0"/>
              <a:t> Chef Software Inc.</a:t>
            </a:r>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Can '</a:t>
            </a:r>
            <a:r>
              <a:rPr lang="en-US" dirty="0">
                <a:latin typeface="+mn-lt"/>
              </a:rPr>
              <a:t>chef generate cookbook' </a:t>
            </a:r>
            <a:r>
              <a:rPr lang="en-US" dirty="0"/>
              <a:t>Do?</a:t>
            </a:r>
          </a:p>
        </p:txBody>
      </p:sp>
      <p:sp>
        <p:nvSpPr>
          <p:cNvPr id="3" name="Content Placeholder 2"/>
          <p:cNvSpPr>
            <a:spLocks noGrp="1"/>
          </p:cNvSpPr>
          <p:nvPr>
            <p:ph sz="quarter" idx="10"/>
          </p:nvPr>
        </p:nvSpPr>
        <p:spPr>
          <a:xfrm>
            <a:off x="1121104" y="2058575"/>
            <a:ext cx="14423693" cy="5899491"/>
          </a:xfrm>
        </p:spPr>
        <p:txBody>
          <a:bodyPr/>
          <a:lstStyle/>
          <a:p>
            <a:r>
              <a:rPr lang="en-US" dirty="0"/>
              <a:t>Usage: chef generate cookbook NAME [options]</a:t>
            </a:r>
          </a:p>
          <a:p>
            <a:r>
              <a:rPr lang="en-US" dirty="0"/>
              <a:t>    -C, --copyright COPYRIGHT        Name of the copyright holder - default...</a:t>
            </a:r>
          </a:p>
          <a:p>
            <a:r>
              <a:rPr lang="en-US" dirty="0"/>
              <a:t>    -m, --email EMAIL                Email address of the author - defaults...</a:t>
            </a:r>
          </a:p>
          <a:p>
            <a:r>
              <a:rPr lang="en-US" dirty="0"/>
              <a:t>    -a, --generator-</a:t>
            </a:r>
            <a:r>
              <a:rPr lang="en-US" dirty="0" err="1"/>
              <a:t>arg</a:t>
            </a:r>
            <a:r>
              <a:rPr lang="en-US" dirty="0"/>
              <a:t> KEY=VALUE    Use to set arbitrary attribute KEY to ...     </a:t>
            </a:r>
          </a:p>
          <a:p>
            <a:r>
              <a:rPr lang="en-US" dirty="0"/>
              <a:t>    -I, --license LICENSE            </a:t>
            </a:r>
            <a:r>
              <a:rPr lang="en-US" dirty="0" err="1"/>
              <a:t>all_rights</a:t>
            </a:r>
            <a:r>
              <a:rPr lang="en-US" dirty="0"/>
              <a:t>, httpd, </a:t>
            </a:r>
            <a:r>
              <a:rPr lang="en-US" dirty="0" err="1"/>
              <a:t>mit</a:t>
            </a:r>
            <a:r>
              <a:rPr lang="en-US" dirty="0"/>
              <a:t>, gplv2, gplv3 - </a:t>
            </a:r>
          </a:p>
          <a:p>
            <a:r>
              <a:rPr lang="en-US" dirty="0"/>
              <a:t>    -g GENERATOR_COOKBOOK_PATH,      Use GENERATOR_COOKBOOK_PATH for the </a:t>
            </a:r>
          </a:p>
          <a:p>
            <a:r>
              <a:rPr lang="en-US" dirty="0"/>
              <a:t>       --generator-cookbook</a:t>
            </a:r>
          </a:p>
        </p:txBody>
      </p:sp>
      <p:sp>
        <p:nvSpPr>
          <p:cNvPr id="4" name="Text Placeholder 3"/>
          <p:cNvSpPr>
            <a:spLocks noGrp="1"/>
          </p:cNvSpPr>
          <p:nvPr>
            <p:ph type="body" sz="quarter" idx="11"/>
          </p:nvPr>
        </p:nvSpPr>
        <p:spPr/>
        <p:txBody>
          <a:bodyPr/>
          <a:lstStyle/>
          <a:p>
            <a:r>
              <a:rPr lang="en-US" dirty="0"/>
              <a:t>&gt; chef generate cookbook --help</a:t>
            </a:r>
          </a:p>
        </p:txBody>
      </p:sp>
      <p:sp>
        <p:nvSpPr>
          <p:cNvPr id="6" name="Footer Placeholder 5"/>
          <p:cNvSpPr>
            <a:spLocks noGrp="1"/>
          </p:cNvSpPr>
          <p:nvPr>
            <p:ph type="ftr" sz="quarter" idx="14"/>
          </p:nvPr>
        </p:nvSpPr>
        <p:spPr/>
        <p:txBody>
          <a:bodyPr/>
          <a:lstStyle/>
          <a:p>
            <a:pPr algn="l"/>
            <a:r>
              <a:rPr lang="en-US" dirty="0"/>
              <a:t>©</a:t>
            </a:r>
            <a:r>
              <a:rPr lang="is-IS" dirty="0"/>
              <a:t>2018</a:t>
            </a:r>
            <a:r>
              <a:rPr lang="en-US" dirty="0"/>
              <a:t> Chef Software Inc.</a:t>
            </a:r>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GL: </a:t>
            </a:r>
            <a:r>
              <a:rPr lang="en-US" dirty="0"/>
              <a:t>Let's Create a Cookbook</a:t>
            </a:r>
          </a:p>
        </p:txBody>
      </p:sp>
      <p:sp>
        <p:nvSpPr>
          <p:cNvPr id="3" name="Content Placeholder 2"/>
          <p:cNvSpPr>
            <a:spLocks noGrp="1"/>
          </p:cNvSpPr>
          <p:nvPr>
            <p:ph sz="quarter" idx="10"/>
          </p:nvPr>
        </p:nvSpPr>
        <p:spPr/>
        <p:txBody>
          <a:bodyPr/>
          <a:lstStyle/>
          <a:p>
            <a:r>
              <a:rPr lang="en-US" dirty="0"/>
              <a:t>Generating cookbook workstation</a:t>
            </a:r>
          </a:p>
          <a:p>
            <a:r>
              <a:rPr lang="en-US" dirty="0"/>
              <a:t>- Ensuring correct cookbook file content</a:t>
            </a:r>
          </a:p>
          <a:p>
            <a:r>
              <a:rPr lang="en-US" dirty="0"/>
              <a:t>- Ensuring delivery configuration</a:t>
            </a:r>
          </a:p>
          <a:p>
            <a:r>
              <a:rPr lang="en-US" dirty="0"/>
              <a:t>- Ensuring correct delivery build cookbook content</a:t>
            </a:r>
          </a:p>
          <a:p>
            <a:endParaRPr lang="en-US" dirty="0"/>
          </a:p>
          <a:p>
            <a:r>
              <a:rPr lang="en-US" dirty="0"/>
              <a:t>Your cookbook is ready. Type `cd cookbooks/workstation` to enter it.</a:t>
            </a:r>
          </a:p>
          <a:p>
            <a:endParaRPr lang="en-US" dirty="0"/>
          </a:p>
          <a:p>
            <a:r>
              <a:rPr lang="en-US" dirty="0"/>
              <a:t>There are several commands you can run to get started locally developing and testing your cookbook.</a:t>
            </a:r>
          </a:p>
          <a:p>
            <a:r>
              <a:rPr lang="en-US" dirty="0"/>
              <a:t>Type `delivery local --help` to see a full list.</a:t>
            </a:r>
          </a:p>
          <a:p>
            <a:endParaRPr lang="en-US" dirty="0"/>
          </a:p>
          <a:p>
            <a:r>
              <a:rPr lang="en-US" dirty="0"/>
              <a:t>Why not start by writing a test? Tests for the default recipe are stored at:</a:t>
            </a:r>
          </a:p>
          <a:p>
            <a:r>
              <a:rPr lang="en-US" dirty="0"/>
              <a:t>test/recipes/</a:t>
            </a:r>
            <a:r>
              <a:rPr lang="en-US" dirty="0" err="1"/>
              <a:t>default_test.rb</a:t>
            </a:r>
            <a:endParaRPr lang="en-US" dirty="0"/>
          </a:p>
        </p:txBody>
      </p:sp>
      <p:sp>
        <p:nvSpPr>
          <p:cNvPr id="4" name="Text Placeholder 3"/>
          <p:cNvSpPr>
            <a:spLocks noGrp="1"/>
          </p:cNvSpPr>
          <p:nvPr>
            <p:ph type="body" sz="quarter" idx="11"/>
          </p:nvPr>
        </p:nvSpPr>
        <p:spPr/>
        <p:txBody>
          <a:bodyPr/>
          <a:lstStyle/>
          <a:p>
            <a:r>
              <a:rPr lang="en-US" dirty="0"/>
              <a:t>&gt; chef generate cookbook cookbooks\workstation</a:t>
            </a:r>
          </a:p>
        </p:txBody>
      </p:sp>
      <p:sp>
        <p:nvSpPr>
          <p:cNvPr id="6" name="Footer Placeholder 5"/>
          <p:cNvSpPr>
            <a:spLocks noGrp="1"/>
          </p:cNvSpPr>
          <p:nvPr>
            <p:ph type="ftr" sz="quarter" idx="14"/>
          </p:nvPr>
        </p:nvSpPr>
        <p:spPr/>
        <p:txBody>
          <a:bodyPr/>
          <a:lstStyle/>
          <a:p>
            <a:pPr algn="l"/>
            <a:r>
              <a:rPr lang="en-US" dirty="0"/>
              <a:t>©</a:t>
            </a:r>
            <a:r>
              <a:rPr lang="is-IS" dirty="0"/>
              <a:t>2018</a:t>
            </a:r>
            <a:r>
              <a:rPr lang="en-US" dirty="0"/>
              <a:t> Chef Software Inc.</a:t>
            </a:r>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GL: </a:t>
            </a:r>
            <a:r>
              <a:rPr lang="en-US" dirty="0"/>
              <a:t>The Cookbook Has a README</a:t>
            </a:r>
          </a:p>
        </p:txBody>
      </p:sp>
      <p:sp>
        <p:nvSpPr>
          <p:cNvPr id="3" name="Content Placeholder 2"/>
          <p:cNvSpPr>
            <a:spLocks noGrp="1"/>
          </p:cNvSpPr>
          <p:nvPr>
            <p:ph sz="quarter" idx="10"/>
          </p:nvPr>
        </p:nvSpPr>
        <p:spPr/>
        <p:txBody>
          <a:bodyPr/>
          <a:lstStyle/>
          <a:p>
            <a:r>
              <a:rPr lang="en-US" sz="2300" dirty="0"/>
              <a:t>Volume serial number is 2CB6-07DF</a:t>
            </a:r>
          </a:p>
          <a:p>
            <a:r>
              <a:rPr lang="en-US" sz="2300" dirty="0"/>
              <a:t>C:\USERS\ADMINISTRATOR\COOKBOOKS\WORKSTATION</a:t>
            </a:r>
          </a:p>
          <a:p>
            <a:r>
              <a:rPr lang="en-US" sz="2300" dirty="0"/>
              <a:t>│   .</a:t>
            </a:r>
            <a:r>
              <a:rPr lang="en-US" sz="2300" dirty="0" err="1"/>
              <a:t>gitignore</a:t>
            </a:r>
            <a:endParaRPr lang="en-US" sz="2300" dirty="0"/>
          </a:p>
          <a:p>
            <a:r>
              <a:rPr lang="en-US" sz="2300" dirty="0"/>
              <a:t>│   .</a:t>
            </a:r>
            <a:r>
              <a:rPr lang="en-US" sz="2300" dirty="0" err="1"/>
              <a:t>kitchen.yml</a:t>
            </a:r>
            <a:endParaRPr lang="en-US" sz="2300" dirty="0"/>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README.md</a:t>
            </a:r>
          </a:p>
          <a:p>
            <a:r>
              <a:rPr lang="en-US" sz="2300" dirty="0"/>
              <a:t>│</a:t>
            </a:r>
          </a:p>
          <a:p>
            <a:r>
              <a:rPr lang="en-US" sz="2300" dirty="0"/>
              <a:t>├───.delivery</a:t>
            </a:r>
          </a:p>
          <a:p>
            <a:r>
              <a:rPr lang="en-US" sz="2300" dirty="0"/>
              <a:t>│   │   </a:t>
            </a:r>
            <a:r>
              <a:rPr lang="en-US" sz="2300" dirty="0" err="1"/>
              <a:t>config.json</a:t>
            </a:r>
            <a:endParaRPr lang="en-US" sz="2300" dirty="0"/>
          </a:p>
          <a:p>
            <a:r>
              <a:rPr lang="en-US" sz="2300" dirty="0"/>
              <a:t>│   │   </a:t>
            </a:r>
            <a:r>
              <a:rPr lang="en-US" sz="2300" dirty="0" err="1"/>
              <a:t>project.toml</a:t>
            </a:r>
            <a:endParaRPr lang="en-US" sz="2300" dirty="0"/>
          </a:p>
          <a:p>
            <a:r>
              <a:rPr lang="en-US" sz="2300" dirty="0"/>
              <a:t>│   │ …</a:t>
            </a:r>
          </a:p>
        </p:txBody>
      </p:sp>
      <p:sp>
        <p:nvSpPr>
          <p:cNvPr id="4" name="Text Placeholder 3"/>
          <p:cNvSpPr>
            <a:spLocks noGrp="1"/>
          </p:cNvSpPr>
          <p:nvPr>
            <p:ph type="body" sz="quarter" idx="11"/>
          </p:nvPr>
        </p:nvSpPr>
        <p:spPr/>
        <p:txBody>
          <a:bodyPr/>
          <a:lstStyle/>
          <a:p>
            <a:r>
              <a:rPr lang="en-US" dirty="0"/>
              <a:t>&gt; tree /f cookbooks\workstation</a:t>
            </a:r>
          </a:p>
        </p:txBody>
      </p:sp>
      <p:sp>
        <p:nvSpPr>
          <p:cNvPr id="9" name="Footer Placeholder 8"/>
          <p:cNvSpPr>
            <a:spLocks noGrp="1"/>
          </p:cNvSpPr>
          <p:nvPr>
            <p:ph type="ftr" sz="quarter" idx="14"/>
          </p:nvPr>
        </p:nvSpPr>
        <p:spPr/>
        <p:txBody>
          <a:bodyPr/>
          <a:lstStyle/>
          <a:p>
            <a:pPr algn="l"/>
            <a:r>
              <a:rPr lang="en-US" dirty="0"/>
              <a:t>©</a:t>
            </a:r>
            <a:r>
              <a:rPr lang="is-IS" dirty="0"/>
              <a:t>2018</a:t>
            </a:r>
            <a:r>
              <a:rPr lang="en-US" dirty="0"/>
              <a:t> Chef Software Inc.</a:t>
            </a:r>
          </a:p>
        </p:txBody>
      </p:sp>
      <p:sp>
        <p:nvSpPr>
          <p:cNvPr id="10" name="Slide Number Placeholder 9"/>
          <p:cNvSpPr>
            <a:spLocks noGrp="1"/>
          </p:cNvSpPr>
          <p:nvPr>
            <p:ph type="sldNum" sz="quarter" idx="15"/>
          </p:nvPr>
        </p:nvSpPr>
        <p:spPr/>
        <p:txBody>
          <a:bodyPr/>
          <a:lstStyle/>
          <a:p>
            <a:fld id="{D3C6E21F-9381-4880-84FB-1E73165A9E9D}" type="slidenum">
              <a:rPr lang="en-US" smtClean="0"/>
              <a:pPr/>
              <a:t>15</a:t>
            </a:fld>
            <a:endParaRPr lang="en-US" dirty="0"/>
          </a:p>
        </p:txBody>
      </p:sp>
      <p:sp>
        <p:nvSpPr>
          <p:cNvPr id="6" name="Rectangle 5"/>
          <p:cNvSpPr/>
          <p:nvPr/>
        </p:nvSpPr>
        <p:spPr bwMode="auto">
          <a:xfrm>
            <a:off x="1120925" y="5212809"/>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a:t>README.md</a:t>
            </a:r>
            <a:endParaRPr lang="en-US" dirty="0"/>
          </a:p>
        </p:txBody>
      </p:sp>
      <p:sp>
        <p:nvSpPr>
          <p:cNvPr id="3" name="Subtitle 2"/>
          <p:cNvSpPr>
            <a:spLocks noGrp="1"/>
          </p:cNvSpPr>
          <p:nvPr>
            <p:ph type="subTitle" idx="1"/>
          </p:nvPr>
        </p:nvSpPr>
        <p:spPr/>
        <p:txBody>
          <a:bodyPr/>
          <a:lstStyle/>
          <a:p>
            <a:r>
              <a:rPr lang="en-US"/>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hlinkClick r:id="rId3"/>
              </a:rPr>
              <a:t>http://daringfireball.net/projects/markdown/syntax</a:t>
            </a:r>
            <a:endParaRPr lang="en-US"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9" name="Slide Number Placeholder 8"/>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GL: </a:t>
            </a:r>
            <a:r>
              <a:rPr lang="en-US" dirty="0"/>
              <a:t>The Cookbook Has Some Metadata</a:t>
            </a:r>
          </a:p>
        </p:txBody>
      </p:sp>
      <p:sp>
        <p:nvSpPr>
          <p:cNvPr id="3" name="Content Placeholder 2"/>
          <p:cNvSpPr>
            <a:spLocks noGrp="1"/>
          </p:cNvSpPr>
          <p:nvPr>
            <p:ph sz="quarter" idx="10"/>
          </p:nvPr>
        </p:nvSpPr>
        <p:spPr/>
        <p:txBody>
          <a:bodyPr>
            <a:noAutofit/>
          </a:bodyPr>
          <a:lstStyle/>
          <a:p>
            <a:r>
              <a:rPr lang="en-US" sz="2300" dirty="0"/>
              <a:t>Folder PATH listing</a:t>
            </a:r>
          </a:p>
          <a:p>
            <a:r>
              <a:rPr lang="en-US" sz="2300" dirty="0"/>
              <a:t>Volume serial number is B04A-119C</a:t>
            </a:r>
          </a:p>
          <a:p>
            <a:r>
              <a:rPr lang="en-US" sz="2300" dirty="0"/>
              <a:t>C:\USERS\ADMINISTRATOR\COOKBOOKS\WORKSTATION</a:t>
            </a:r>
          </a:p>
          <a:p>
            <a:r>
              <a:rPr lang="en-US" sz="2300" dirty="0"/>
              <a:t>|   ...</a:t>
            </a:r>
          </a:p>
          <a:p>
            <a:r>
              <a:rPr lang="en-US" sz="2300" dirty="0"/>
              <a:t>│   .</a:t>
            </a:r>
            <a:r>
              <a:rPr lang="en-US" sz="2300" dirty="0" err="1"/>
              <a:t>kitchen.yml</a:t>
            </a:r>
            <a:endParaRPr lang="en-US" sz="2300" dirty="0"/>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a:t>
            </a:r>
          </a:p>
          <a:p>
            <a:r>
              <a:rPr lang="en-US" sz="2300" dirty="0"/>
              <a:t>├───recipes</a:t>
            </a:r>
          </a:p>
          <a:p>
            <a:r>
              <a:rPr lang="en-US" sz="2300" dirty="0"/>
              <a:t>│       </a:t>
            </a:r>
            <a:r>
              <a:rPr lang="en-US" sz="2300" dirty="0" err="1"/>
              <a:t>default.rb</a:t>
            </a:r>
            <a:endParaRPr lang="en-US" sz="2300" dirty="0"/>
          </a:p>
          <a:p>
            <a:r>
              <a:rPr lang="en-US" sz="2300" dirty="0"/>
              <a:t>│</a:t>
            </a:r>
          </a:p>
        </p:txBody>
      </p:sp>
      <p:sp>
        <p:nvSpPr>
          <p:cNvPr id="4" name="Text Placeholder 3"/>
          <p:cNvSpPr>
            <a:spLocks noGrp="1"/>
          </p:cNvSpPr>
          <p:nvPr>
            <p:ph type="body" sz="quarter" idx="11"/>
          </p:nvPr>
        </p:nvSpPr>
        <p:spPr/>
        <p:txBody>
          <a:bodyPr>
            <a:normAutofit/>
          </a:bodyPr>
          <a:lstStyle/>
          <a:p>
            <a:r>
              <a:rPr lang="en-US" dirty="0"/>
              <a:t>&gt; tree /f cookbooks\workstation</a:t>
            </a:r>
          </a:p>
        </p:txBody>
      </p:sp>
      <p:sp>
        <p:nvSpPr>
          <p:cNvPr id="7" name="Rectangle 6"/>
          <p:cNvSpPr/>
          <p:nvPr/>
        </p:nvSpPr>
        <p:spPr bwMode="auto">
          <a:xfrm>
            <a:off x="1117023" y="5174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http://docs.chef.io/config_rb_metadata.html</a:t>
            </a:r>
            <a:endParaRPr lang="en-US" sz="3200" dirty="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GL: </a:t>
            </a:r>
            <a:r>
              <a:rPr lang="en-US" dirty="0"/>
              <a:t>Let's Take a Look at the Metadata</a:t>
            </a:r>
          </a:p>
        </p:txBody>
      </p:sp>
      <p:sp>
        <p:nvSpPr>
          <p:cNvPr id="3" name="Content Placeholder 2"/>
          <p:cNvSpPr>
            <a:spLocks noGrp="1"/>
          </p:cNvSpPr>
          <p:nvPr>
            <p:ph sz="quarter" idx="10"/>
          </p:nvPr>
        </p:nvSpPr>
        <p:spPr/>
        <p:txBody>
          <a:bodyPr>
            <a:noAutofit/>
          </a:bodyPr>
          <a:lstStyle/>
          <a:p>
            <a:r>
              <a:rPr lang="en-US" dirty="0"/>
              <a:t>name 'workstation'</a:t>
            </a:r>
          </a:p>
          <a:p>
            <a:r>
              <a:rPr lang="en-US" dirty="0"/>
              <a:t>maintainer 'The Authors'</a:t>
            </a:r>
          </a:p>
          <a:p>
            <a:r>
              <a:rPr lang="en-US" dirty="0" err="1"/>
              <a:t>maintainer_email</a:t>
            </a:r>
            <a:r>
              <a:rPr lang="en-US" dirty="0"/>
              <a:t> 'you@example.com'</a:t>
            </a:r>
          </a:p>
          <a:p>
            <a:r>
              <a:rPr lang="en-US" dirty="0"/>
              <a:t>license 'All Rights Reserved'</a:t>
            </a:r>
          </a:p>
          <a:p>
            <a:r>
              <a:rPr lang="en-US" dirty="0"/>
              <a:t>description 'Installs/Configures workstation'</a:t>
            </a:r>
          </a:p>
          <a:p>
            <a:r>
              <a:rPr lang="en-US" dirty="0" err="1"/>
              <a:t>long_description</a:t>
            </a:r>
            <a:r>
              <a:rPr lang="en-US" dirty="0"/>
              <a:t> 'Installs/Configures workstation'</a:t>
            </a:r>
          </a:p>
          <a:p>
            <a:r>
              <a:rPr lang="en-US" dirty="0"/>
              <a:t>version '0.1.0'</a:t>
            </a:r>
          </a:p>
          <a:p>
            <a:r>
              <a:rPr lang="en-US" dirty="0" err="1"/>
              <a:t>chef_version</a:t>
            </a:r>
            <a:r>
              <a:rPr lang="en-US" dirty="0"/>
              <a:t> '&gt;= </a:t>
            </a:r>
            <a:r>
              <a:rPr lang="en-US" dirty="0" smtClean="0"/>
              <a:t>13.0' </a:t>
            </a:r>
            <a:r>
              <a:rPr lang="en-US" dirty="0"/>
              <a:t>if </a:t>
            </a:r>
            <a:r>
              <a:rPr lang="en-US" dirty="0" err="1"/>
              <a:t>respond_to</a:t>
            </a:r>
            <a:r>
              <a:rPr lang="en-US" dirty="0"/>
              <a:t>?(:</a:t>
            </a:r>
            <a:r>
              <a:rPr lang="en-US" dirty="0" err="1"/>
              <a:t>chef_version</a:t>
            </a:r>
            <a:r>
              <a:rPr lang="en-US" dirty="0"/>
              <a:t>)</a:t>
            </a:r>
          </a:p>
        </p:txBody>
      </p:sp>
      <p:sp>
        <p:nvSpPr>
          <p:cNvPr id="4" name="Text Placeholder 3"/>
          <p:cNvSpPr>
            <a:spLocks noGrp="1"/>
          </p:cNvSpPr>
          <p:nvPr>
            <p:ph type="body" sz="quarter" idx="11"/>
          </p:nvPr>
        </p:nvSpPr>
        <p:spPr/>
        <p:txBody>
          <a:bodyPr>
            <a:normAutofit/>
          </a:bodyPr>
          <a:lstStyle/>
          <a:p>
            <a:r>
              <a:rPr lang="en-US" dirty="0"/>
              <a:t>&gt; </a:t>
            </a:r>
            <a:r>
              <a:rPr lang="en-US" dirty="0" err="1"/>
              <a:t>gc</a:t>
            </a:r>
            <a:r>
              <a:rPr lang="en-US" dirty="0"/>
              <a:t> cookbooks\workstation\</a:t>
            </a:r>
            <a:r>
              <a:rPr lang="en-US" dirty="0" err="1"/>
              <a:t>metadata.rb</a:t>
            </a:r>
            <a:endParaRPr lang="en-US" dirty="0"/>
          </a:p>
        </p:txBody>
      </p:sp>
      <p:sp>
        <p:nvSpPr>
          <p:cNvPr id="7" name="Rectangle 6"/>
          <p:cNvSpPr/>
          <p:nvPr/>
        </p:nvSpPr>
        <p:spPr bwMode="auto">
          <a:xfrm>
            <a:off x="1117023" y="4840126"/>
            <a:ext cx="14417959" cy="54652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After completing this module you should be able to:</a:t>
            </a:r>
          </a:p>
          <a:p>
            <a:pPr marL="918610" lvl="1" indent="-609585">
              <a:buFont typeface="Wingdings" panose="05000000000000000000" pitchFamily="2" charset="2"/>
              <a:buChar char="Ø"/>
            </a:pPr>
            <a:r>
              <a:rPr lang="en-US" dirty="0"/>
              <a:t>Generate a Chef cookbook</a:t>
            </a:r>
          </a:p>
          <a:p>
            <a:pPr marL="918610" lvl="1" indent="-609585">
              <a:buFont typeface="Wingdings" panose="05000000000000000000" pitchFamily="2" charset="2"/>
              <a:buChar char="Ø"/>
            </a:pPr>
            <a:r>
              <a:rPr lang="en-US" dirty="0"/>
              <a:t>Define a Chef recipe that sets up a web server</a:t>
            </a:r>
          </a:p>
          <a:p>
            <a:pPr lvl="1"/>
            <a:endParaRPr lang="en-US" dirty="0"/>
          </a:p>
          <a:p>
            <a:pPr marL="918610" lvl="1" indent="-609585">
              <a:buFont typeface="Arial" panose="020B0604020202020204" pitchFamily="34" charset="0"/>
              <a:buChar char="•"/>
            </a:pPr>
            <a:endParaRPr lang="en-US" dirty="0"/>
          </a:p>
          <a:p>
            <a:pPr marL="918610" lvl="1" indent="-609585">
              <a:buFont typeface="Arial" panose="020B0604020202020204" pitchFamily="34" charset="0"/>
              <a:buChar char="•"/>
            </a:pPr>
            <a:endParaRPr lang="en-US" dirty="0"/>
          </a:p>
          <a:p>
            <a:pPr marL="918610" lvl="1" indent="-609585">
              <a:buFont typeface="Arial" panose="020B0604020202020204" pitchFamily="34" charset="0"/>
              <a:buChar char="•"/>
            </a:pPr>
            <a:endParaRPr lang="en-US" dirty="0"/>
          </a:p>
          <a:p>
            <a:pPr lvl="1"/>
            <a:endParaRPr lang="en-US" dirty="0"/>
          </a:p>
        </p:txBody>
      </p:sp>
      <p:sp>
        <p:nvSpPr>
          <p:cNvPr id="22" name="Footer Placeholder 21"/>
          <p:cNvSpPr>
            <a:spLocks noGrp="1"/>
          </p:cNvSpPr>
          <p:nvPr>
            <p:ph type="ftr" sz="quarter" idx="10"/>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fi-FI" dirty="0"/>
              <a:t>GL: </a:t>
            </a:r>
            <a:r>
              <a:rPr lang="en-US" dirty="0"/>
              <a:t>The Cookbook Has a Folder for Recipes</a:t>
            </a:r>
          </a:p>
        </p:txBody>
      </p:sp>
      <p:sp>
        <p:nvSpPr>
          <p:cNvPr id="3" name="Content Placeholder 2"/>
          <p:cNvSpPr>
            <a:spLocks noGrp="1"/>
          </p:cNvSpPr>
          <p:nvPr>
            <p:ph sz="quarter" idx="10"/>
          </p:nvPr>
        </p:nvSpPr>
        <p:spPr/>
        <p:txBody>
          <a:bodyPr>
            <a:noAutofit/>
          </a:bodyPr>
          <a:lstStyle/>
          <a:p>
            <a:r>
              <a:rPr lang="en-US" sz="2300" dirty="0"/>
              <a:t>Folder PATH listing</a:t>
            </a:r>
          </a:p>
          <a:p>
            <a:r>
              <a:rPr lang="en-US" sz="2300" dirty="0"/>
              <a:t>Volume serial number is B04A-119C</a:t>
            </a:r>
          </a:p>
          <a:p>
            <a:r>
              <a:rPr lang="en-US" sz="2300" dirty="0"/>
              <a:t>C:\USERS\ADMINISTRATOR\COOKBOOKS\WORKSTATION</a:t>
            </a:r>
          </a:p>
          <a:p>
            <a:r>
              <a:rPr lang="en-US" sz="2300" dirty="0"/>
              <a:t>|   ...</a:t>
            </a:r>
          </a:p>
          <a:p>
            <a:r>
              <a:rPr lang="en-US" sz="2300" dirty="0"/>
              <a:t>│   .</a:t>
            </a:r>
            <a:r>
              <a:rPr lang="en-US" sz="2300" dirty="0" err="1"/>
              <a:t>kitchen.yml</a:t>
            </a:r>
            <a:endParaRPr lang="en-US" sz="2300" dirty="0"/>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a:t>
            </a:r>
          </a:p>
          <a:p>
            <a:r>
              <a:rPr lang="en-US" sz="2300" dirty="0"/>
              <a:t>├───recipes</a:t>
            </a:r>
          </a:p>
          <a:p>
            <a:r>
              <a:rPr lang="en-US" sz="2300" dirty="0"/>
              <a:t>│       </a:t>
            </a:r>
            <a:r>
              <a:rPr lang="en-US" sz="2300" dirty="0" err="1"/>
              <a:t>default.rb</a:t>
            </a:r>
            <a:endParaRPr lang="en-US" sz="2300" dirty="0"/>
          </a:p>
          <a:p>
            <a:r>
              <a:rPr lang="en-US" sz="2300" dirty="0"/>
              <a:t>│</a:t>
            </a:r>
          </a:p>
        </p:txBody>
      </p:sp>
      <p:sp>
        <p:nvSpPr>
          <p:cNvPr id="4" name="Text Placeholder 3"/>
          <p:cNvSpPr>
            <a:spLocks noGrp="1"/>
          </p:cNvSpPr>
          <p:nvPr>
            <p:ph type="body" sz="quarter" idx="11"/>
          </p:nvPr>
        </p:nvSpPr>
        <p:spPr/>
        <p:txBody>
          <a:bodyPr>
            <a:normAutofit/>
          </a:bodyPr>
          <a:lstStyle/>
          <a:p>
            <a:r>
              <a:rPr lang="en-US" dirty="0"/>
              <a:t>&gt; tree /f cookbooks\workstation</a:t>
            </a:r>
          </a:p>
        </p:txBody>
      </p:sp>
      <p:sp>
        <p:nvSpPr>
          <p:cNvPr id="7" name="Rectangle 6"/>
          <p:cNvSpPr/>
          <p:nvPr/>
        </p:nvSpPr>
        <p:spPr bwMode="auto">
          <a:xfrm>
            <a:off x="1117025" y="6603928"/>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GL: </a:t>
            </a:r>
            <a:r>
              <a:rPr lang="en-US" dirty="0"/>
              <a:t>The Cookbook Has a Default Recipe</a:t>
            </a:r>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a:t># Cookbook Name:: workstation</a:t>
            </a:r>
          </a:p>
          <a:p>
            <a:r>
              <a:rPr lang="en-US" dirty="0"/>
              <a:t># Recipe:: default</a:t>
            </a:r>
          </a:p>
          <a:p>
            <a:r>
              <a:rPr lang="en-US" dirty="0"/>
              <a:t>#</a:t>
            </a:r>
          </a:p>
          <a:p>
            <a:r>
              <a:rPr lang="en-US" dirty="0"/>
              <a:t># Copyright (c) </a:t>
            </a:r>
            <a:r>
              <a:rPr lang="is-IS" dirty="0"/>
              <a:t>2018</a:t>
            </a:r>
            <a:r>
              <a:rPr lang="en-US" dirty="0"/>
              <a:t> The Authors, All Rights Reserved.</a:t>
            </a:r>
          </a:p>
        </p:txBody>
      </p:sp>
      <p:sp>
        <p:nvSpPr>
          <p:cNvPr id="4" name="Text Placeholder 3"/>
          <p:cNvSpPr>
            <a:spLocks noGrp="1"/>
          </p:cNvSpPr>
          <p:nvPr>
            <p:ph type="body" sz="quarter" idx="11"/>
          </p:nvPr>
        </p:nvSpPr>
        <p:spPr/>
        <p:txBody>
          <a:bodyPr>
            <a:normAutofit/>
          </a:bodyPr>
          <a:lstStyle/>
          <a:p>
            <a:r>
              <a:rPr lang="en-US" dirty="0"/>
              <a:t>&gt; </a:t>
            </a:r>
            <a:r>
              <a:rPr lang="en-US" dirty="0" err="1"/>
              <a:t>gc</a:t>
            </a:r>
            <a:r>
              <a:rPr lang="en-US" dirty="0"/>
              <a:t> cookbooks\workstation\recipes\</a:t>
            </a:r>
            <a:r>
              <a:rPr lang="en-US" dirty="0" err="1"/>
              <a:t>default.rb</a:t>
            </a:r>
            <a:endParaRPr lang="en-US" dirty="0"/>
          </a:p>
        </p:txBody>
      </p:sp>
      <p:sp>
        <p:nvSpPr>
          <p:cNvPr id="5" name="Footer Placeholder 4"/>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i-FI" dirty="0"/>
              <a:t>GL: </a:t>
            </a:r>
            <a:r>
              <a:rPr lang="en-US" dirty="0"/>
              <a:t>Copy the Recipe into the Cookbook</a:t>
            </a:r>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a:t>&gt; mv disable-</a:t>
            </a:r>
            <a:r>
              <a:rPr lang="en-US" dirty="0" err="1"/>
              <a:t>uac.rb</a:t>
            </a:r>
            <a:r>
              <a:rPr lang="en-US" dirty="0"/>
              <a:t> cookbooks\workstation\recipes</a:t>
            </a:r>
          </a:p>
        </p:txBody>
      </p:sp>
      <p:sp>
        <p:nvSpPr>
          <p:cNvPr id="8" name="Footer Placeholder 7"/>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9" name="Slide Number Placeholder 8"/>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Setting up a Web Server</a:t>
            </a:r>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2800" dirty="0"/>
              <a:t>Use </a:t>
            </a:r>
            <a:r>
              <a:rPr lang="en-US" sz="2800" b="1" dirty="0">
                <a:latin typeface="Courier New" panose="02070309020205020404" pitchFamily="49" charset="0"/>
                <a:cs typeface="Courier New" panose="02070309020205020404" pitchFamily="49" charset="0"/>
              </a:rPr>
              <a:t>chef generate</a:t>
            </a:r>
            <a:r>
              <a:rPr lang="en-US" sz="2800" b="1" dirty="0"/>
              <a:t> </a:t>
            </a:r>
            <a:r>
              <a:rPr lang="en-US" sz="2800" dirty="0"/>
              <a:t>to create a cookbook named "</a:t>
            </a:r>
            <a:r>
              <a:rPr lang="en-US" sz="2800" b="1" dirty="0" err="1"/>
              <a:t>myiis</a:t>
            </a:r>
            <a:r>
              <a:rPr lang="en-US" sz="2800" dirty="0"/>
              <a:t>".</a:t>
            </a:r>
          </a:p>
          <a:p>
            <a:pPr marL="457189" indent="-457189">
              <a:lnSpc>
                <a:spcPct val="120000"/>
              </a:lnSpc>
              <a:buFont typeface="Wingdings" charset="2"/>
              <a:buChar char="q"/>
            </a:pPr>
            <a:r>
              <a:rPr lang="en-US" sz="2800" dirty="0"/>
              <a:t>Write and apply a recipe named </a:t>
            </a:r>
            <a:r>
              <a:rPr lang="en-US" sz="2800" dirty="0">
                <a:latin typeface="Courier New" panose="02070309020205020404" pitchFamily="49" charset="0"/>
                <a:cs typeface="Courier New" panose="02070309020205020404" pitchFamily="49" charset="0"/>
              </a:rPr>
              <a:t>"</a:t>
            </a:r>
            <a:r>
              <a:rPr lang="en-US" sz="2800" b="1" dirty="0" err="1">
                <a:latin typeface="Courier New" panose="02070309020205020404" pitchFamily="49" charset="0"/>
                <a:cs typeface="Courier New" panose="02070309020205020404" pitchFamily="49" charset="0"/>
              </a:rPr>
              <a:t>server.rb</a:t>
            </a:r>
            <a:r>
              <a:rPr lang="en-US" sz="2800" dirty="0">
                <a:latin typeface="Courier New" panose="02070309020205020404" pitchFamily="49" charset="0"/>
                <a:cs typeface="Courier New" panose="02070309020205020404" pitchFamily="49" charset="0"/>
              </a:rPr>
              <a:t>"</a:t>
            </a:r>
            <a:r>
              <a:rPr lang="en-US" sz="2800" dirty="0"/>
              <a:t> with the policy:</a:t>
            </a:r>
          </a:p>
          <a:p>
            <a:pPr lvl="1" algn="l">
              <a:lnSpc>
                <a:spcPct val="120000"/>
              </a:lnSpc>
            </a:pPr>
            <a:r>
              <a:rPr lang="en-US" sz="2400" dirty="0">
                <a:solidFill>
                  <a:schemeClr val="tx1">
                    <a:lumMod val="75000"/>
                  </a:schemeClr>
                </a:solidFill>
                <a:latin typeface="+mj-lt"/>
                <a:cs typeface="Courier New" panose="02070309020205020404" pitchFamily="49" charset="0"/>
              </a:rPr>
              <a:t>The </a:t>
            </a:r>
            <a:r>
              <a:rPr lang="en-US" sz="2400" b="1" dirty="0" err="1">
                <a:solidFill>
                  <a:schemeClr val="tx1">
                    <a:lumMod val="75000"/>
                  </a:schemeClr>
                </a:solidFill>
                <a:latin typeface="+mj-lt"/>
                <a:cs typeface="Courier New" panose="02070309020205020404" pitchFamily="49" charset="0"/>
              </a:rPr>
              <a:t>powershell_script</a:t>
            </a:r>
            <a:r>
              <a:rPr lang="en-US" sz="2400" b="1" dirty="0">
                <a:solidFill>
                  <a:schemeClr val="tx1">
                    <a:lumMod val="75000"/>
                  </a:schemeClr>
                </a:solidFill>
                <a:latin typeface="+mj-lt"/>
                <a:cs typeface="Courier New" panose="02070309020205020404" pitchFamily="49" charset="0"/>
              </a:rPr>
              <a:t> </a:t>
            </a:r>
            <a:r>
              <a:rPr lang="en-US" sz="2400" dirty="0">
                <a:solidFill>
                  <a:schemeClr val="tx1">
                    <a:lumMod val="75000"/>
                  </a:schemeClr>
                </a:solidFill>
                <a:latin typeface="+mj-lt"/>
                <a:cs typeface="Courier New" panose="02070309020205020404" pitchFamily="49" charset="0"/>
              </a:rPr>
              <a:t>named 'Install IIS' is run with the code ’Add-</a:t>
            </a:r>
            <a:r>
              <a:rPr lang="en-US" sz="2400" dirty="0" err="1">
                <a:solidFill>
                  <a:schemeClr val="tx1">
                    <a:lumMod val="75000"/>
                  </a:schemeClr>
                </a:solidFill>
                <a:latin typeface="+mj-lt"/>
                <a:cs typeface="Courier New" panose="02070309020205020404" pitchFamily="49" charset="0"/>
              </a:rPr>
              <a:t>WindowsFeature</a:t>
            </a:r>
            <a:r>
              <a:rPr lang="en-US" sz="2400" dirty="0">
                <a:solidFill>
                  <a:schemeClr val="tx1">
                    <a:lumMod val="75000"/>
                  </a:schemeClr>
                </a:solidFill>
                <a:latin typeface="+mj-lt"/>
                <a:cs typeface="Courier New" panose="02070309020205020404" pitchFamily="49" charset="0"/>
              </a:rPr>
              <a:t> Web-Server'.</a:t>
            </a:r>
          </a:p>
          <a:p>
            <a:pPr lvl="1" algn="l">
              <a:lnSpc>
                <a:spcPct val="120000"/>
              </a:lnSpc>
            </a:pPr>
            <a:r>
              <a:rPr lang="en-US" sz="2400" dirty="0">
                <a:solidFill>
                  <a:schemeClr val="tx1">
                    <a:lumMod val="75000"/>
                  </a:schemeClr>
                </a:solidFill>
                <a:latin typeface="+mj-lt"/>
                <a:cs typeface="Courier New" panose="02070309020205020404" pitchFamily="49" charset="0"/>
              </a:rPr>
              <a:t>The </a:t>
            </a:r>
            <a:r>
              <a:rPr lang="en-US" sz="2400" b="1" dirty="0">
                <a:solidFill>
                  <a:schemeClr val="tx1">
                    <a:lumMod val="75000"/>
                  </a:schemeClr>
                </a:solidFill>
                <a:latin typeface="+mj-lt"/>
                <a:cs typeface="Courier New" panose="02070309020205020404" pitchFamily="49" charset="0"/>
              </a:rPr>
              <a:t>file</a:t>
            </a:r>
            <a:r>
              <a:rPr lang="en-US" sz="2400" dirty="0">
                <a:solidFill>
                  <a:schemeClr val="tx1">
                    <a:lumMod val="75000"/>
                  </a:schemeClr>
                </a:solidFill>
                <a:latin typeface="+mj-lt"/>
                <a:cs typeface="Courier New" panose="02070309020205020404" pitchFamily="49" charset="0"/>
              </a:rPr>
              <a:t> named </a:t>
            </a:r>
            <a:r>
              <a:rPr lang="en-US" sz="2400" dirty="0"/>
              <a:t>'C:\</a:t>
            </a:r>
            <a:r>
              <a:rPr lang="en-US" sz="2400" dirty="0" err="1"/>
              <a:t>inetpub</a:t>
            </a:r>
            <a:r>
              <a:rPr lang="en-US" sz="2400" dirty="0"/>
              <a:t>\</a:t>
            </a:r>
            <a:r>
              <a:rPr lang="en-US" sz="2400" dirty="0" err="1"/>
              <a:t>wwwroot</a:t>
            </a:r>
            <a:r>
              <a:rPr lang="en-US" sz="2400" dirty="0"/>
              <a:t>\</a:t>
            </a:r>
            <a:r>
              <a:rPr lang="en-US" sz="2400" dirty="0" err="1"/>
              <a:t>Default.htm</a:t>
            </a:r>
            <a:r>
              <a:rPr lang="en-US" sz="2400" dirty="0"/>
              <a:t>'</a:t>
            </a:r>
            <a:r>
              <a:rPr lang="en-US" sz="2400" dirty="0">
                <a:solidFill>
                  <a:schemeClr val="tx1">
                    <a:lumMod val="75000"/>
                  </a:schemeClr>
                </a:solidFill>
                <a:latin typeface="+mj-lt"/>
                <a:cs typeface="Courier New" panose="02070309020205020404" pitchFamily="49" charset="0"/>
              </a:rPr>
              <a:t> is created with the content </a:t>
            </a:r>
            <a:r>
              <a:rPr lang="uk-UA" sz="2400" dirty="0">
                <a:solidFill>
                  <a:schemeClr val="tx1">
                    <a:lumMod val="75000"/>
                  </a:schemeClr>
                </a:solidFill>
                <a:latin typeface="+mj-lt"/>
                <a:cs typeface="Courier New" panose="02070309020205020404" pitchFamily="49" charset="0"/>
              </a:rPr>
              <a:t>'</a:t>
            </a:r>
            <a:r>
              <a:rPr lang="en-US" sz="2400" dirty="0">
                <a:solidFill>
                  <a:schemeClr val="tx1">
                    <a:lumMod val="75000"/>
                  </a:schemeClr>
                </a:solidFill>
                <a:latin typeface="+mj-lt"/>
                <a:cs typeface="Courier New" panose="02070309020205020404" pitchFamily="49" charset="0"/>
              </a:rPr>
              <a:t>&lt;h1&gt;Hello, world!&lt;/h1&gt;</a:t>
            </a:r>
            <a:r>
              <a:rPr lang="uk-UA" sz="2400" dirty="0">
                <a:solidFill>
                  <a:schemeClr val="tx1">
                    <a:lumMod val="75000"/>
                  </a:schemeClr>
                </a:solidFill>
                <a:latin typeface="+mj-lt"/>
                <a:cs typeface="Courier New" panose="02070309020205020404" pitchFamily="49" charset="0"/>
              </a:rPr>
              <a:t>'</a:t>
            </a:r>
            <a:endParaRPr lang="en-US" sz="2400" dirty="0">
              <a:solidFill>
                <a:schemeClr val="tx1">
                  <a:lumMod val="75000"/>
                </a:schemeClr>
              </a:solidFill>
              <a:latin typeface="+mj-lt"/>
              <a:cs typeface="Courier New" panose="02070309020205020404" pitchFamily="49" charset="0"/>
            </a:endParaRPr>
          </a:p>
          <a:p>
            <a:pPr lvl="1" algn="l">
              <a:lnSpc>
                <a:spcPct val="120000"/>
              </a:lnSpc>
            </a:pPr>
            <a:r>
              <a:rPr lang="en-US" sz="2400" dirty="0">
                <a:solidFill>
                  <a:schemeClr val="tx1">
                    <a:lumMod val="75000"/>
                  </a:schemeClr>
                </a:solidFill>
                <a:latin typeface="+mj-lt"/>
                <a:cs typeface="Courier New" panose="02070309020205020404" pitchFamily="49" charset="0"/>
              </a:rPr>
              <a:t>The </a:t>
            </a:r>
            <a:r>
              <a:rPr lang="en-US" sz="2400" b="1" dirty="0">
                <a:solidFill>
                  <a:schemeClr val="tx1">
                    <a:lumMod val="75000"/>
                  </a:schemeClr>
                </a:solidFill>
                <a:latin typeface="+mj-lt"/>
                <a:cs typeface="Courier New" panose="02070309020205020404" pitchFamily="49" charset="0"/>
              </a:rPr>
              <a:t>service</a:t>
            </a:r>
            <a:r>
              <a:rPr lang="en-US" sz="2400" dirty="0">
                <a:solidFill>
                  <a:schemeClr val="tx1">
                    <a:lumMod val="75000"/>
                  </a:schemeClr>
                </a:solidFill>
                <a:latin typeface="+mj-lt"/>
                <a:cs typeface="Courier New" panose="02070309020205020404" pitchFamily="49" charset="0"/>
              </a:rPr>
              <a:t> named </a:t>
            </a:r>
            <a:r>
              <a:rPr lang="uk-UA" sz="2400" dirty="0">
                <a:solidFill>
                  <a:schemeClr val="tx1">
                    <a:lumMod val="75000"/>
                  </a:schemeClr>
                </a:solidFill>
                <a:latin typeface="+mj-lt"/>
                <a:cs typeface="Courier New" panose="02070309020205020404" pitchFamily="49" charset="0"/>
              </a:rPr>
              <a:t>'</a:t>
            </a:r>
            <a:r>
              <a:rPr lang="en-US" sz="2400" dirty="0">
                <a:solidFill>
                  <a:schemeClr val="tx1">
                    <a:lumMod val="75000"/>
                  </a:schemeClr>
                </a:solidFill>
                <a:latin typeface="+mj-lt"/>
                <a:cs typeface="Courier New" panose="02070309020205020404" pitchFamily="49" charset="0"/>
              </a:rPr>
              <a:t>w3svc</a:t>
            </a:r>
            <a:r>
              <a:rPr lang="uk-UA" sz="2400" dirty="0">
                <a:solidFill>
                  <a:schemeClr val="tx1">
                    <a:lumMod val="75000"/>
                  </a:schemeClr>
                </a:solidFill>
                <a:latin typeface="+mj-lt"/>
                <a:cs typeface="Courier New" panose="02070309020205020404" pitchFamily="49" charset="0"/>
              </a:rPr>
              <a:t>'</a:t>
            </a:r>
            <a:r>
              <a:rPr lang="en-US" sz="2400" dirty="0">
                <a:solidFill>
                  <a:schemeClr val="tx1">
                    <a:lumMod val="75000"/>
                  </a:schemeClr>
                </a:solidFill>
                <a:latin typeface="+mj-lt"/>
                <a:cs typeface="Courier New" panose="02070309020205020404" pitchFamily="49" charset="0"/>
              </a:rPr>
              <a:t> is started and enabled.</a:t>
            </a:r>
          </a:p>
          <a:p>
            <a:pPr marL="457189" indent="-457189">
              <a:lnSpc>
                <a:spcPct val="120000"/>
              </a:lnSpc>
              <a:buFont typeface="Wingdings" charset="2"/>
              <a:buChar char="q"/>
            </a:pPr>
            <a:r>
              <a:rPr lang="en-US" sz="2800" dirty="0"/>
              <a:t>Apply the recipe </a:t>
            </a:r>
            <a:r>
              <a:rPr lang="en-US" sz="2800" dirty="0">
                <a:latin typeface="+mj-lt"/>
                <a:cs typeface="Courier New" panose="02070309020205020404" pitchFamily="49" charset="0"/>
              </a:rPr>
              <a:t>and verify </a:t>
            </a:r>
            <a:r>
              <a:rPr lang="en-US" sz="2800" dirty="0"/>
              <a:t>the site is available by running </a:t>
            </a:r>
            <a:r>
              <a:rPr lang="en-US" sz="2800" b="1" dirty="0"/>
              <a:t>Invoke-</a:t>
            </a:r>
            <a:r>
              <a:rPr lang="en-US" sz="2800" b="1" dirty="0" err="1"/>
              <a:t>WebRequest</a:t>
            </a:r>
            <a:r>
              <a:rPr lang="en-US" sz="2800" dirty="0"/>
              <a:t> </a:t>
            </a:r>
            <a:r>
              <a:rPr lang="en-US" sz="2800" b="1" dirty="0" err="1">
                <a:latin typeface="Courier New" panose="02070309020205020404" pitchFamily="49" charset="0"/>
                <a:cs typeface="Courier New" panose="02070309020205020404" pitchFamily="49" charset="0"/>
              </a:rPr>
              <a:t>localhost</a:t>
            </a:r>
            <a:endParaRPr lang="en-US" sz="2800"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Create a Cookbook</a:t>
            </a:r>
          </a:p>
        </p:txBody>
      </p:sp>
      <p:sp>
        <p:nvSpPr>
          <p:cNvPr id="3" name="Content Placeholder 2"/>
          <p:cNvSpPr>
            <a:spLocks noGrp="1"/>
          </p:cNvSpPr>
          <p:nvPr>
            <p:ph sz="quarter" idx="10"/>
          </p:nvPr>
        </p:nvSpPr>
        <p:spPr/>
        <p:txBody>
          <a:bodyPr>
            <a:noAutofit/>
          </a:bodyPr>
          <a:lstStyle/>
          <a:p>
            <a:r>
              <a:rPr lang="en-US" sz="2300" dirty="0"/>
              <a:t>Generating cookbook </a:t>
            </a:r>
            <a:r>
              <a:rPr lang="en-US" sz="2300" dirty="0" err="1"/>
              <a:t>myiis</a:t>
            </a:r>
            <a:endParaRPr lang="en-US" sz="2300" dirty="0"/>
          </a:p>
          <a:p>
            <a:r>
              <a:rPr lang="en-US" sz="2300" dirty="0"/>
              <a:t>- Ensuring correct cookbook file content</a:t>
            </a:r>
          </a:p>
          <a:p>
            <a:r>
              <a:rPr lang="en-US" sz="2300" dirty="0"/>
              <a:t>- Committing cookbook files to git</a:t>
            </a:r>
          </a:p>
          <a:p>
            <a:r>
              <a:rPr lang="en-US" sz="2300" dirty="0"/>
              <a:t>- Ensuring delivery configuration</a:t>
            </a:r>
          </a:p>
          <a:p>
            <a:r>
              <a:rPr lang="en-US" sz="2300" dirty="0"/>
              <a:t>- Ensuring correct delivery build cookbook content</a:t>
            </a:r>
          </a:p>
          <a:p>
            <a:r>
              <a:rPr lang="en-US" sz="2300" dirty="0"/>
              <a:t>- Adding delivery configuration to feature branch</a:t>
            </a:r>
          </a:p>
          <a:p>
            <a:r>
              <a:rPr lang="en-US" sz="2300" dirty="0"/>
              <a:t>- Adding build cookbook to feature branch</a:t>
            </a:r>
          </a:p>
          <a:p>
            <a:r>
              <a:rPr lang="en-US" sz="2300" dirty="0"/>
              <a:t>- Merging delivery content feature branch to master</a:t>
            </a:r>
          </a:p>
          <a:p>
            <a:endParaRPr lang="en-US" sz="2300" dirty="0"/>
          </a:p>
          <a:p>
            <a:r>
              <a:rPr lang="en-US" sz="2300" dirty="0"/>
              <a:t>Your cookbook is ready. Type `cd cookbooks\</a:t>
            </a:r>
            <a:r>
              <a:rPr lang="en-US" sz="2300" dirty="0" err="1"/>
              <a:t>myiis</a:t>
            </a:r>
            <a:r>
              <a:rPr lang="en-US" sz="2300" dirty="0"/>
              <a:t>` to enter it..</a:t>
            </a:r>
          </a:p>
        </p:txBody>
      </p:sp>
      <p:sp>
        <p:nvSpPr>
          <p:cNvPr id="4" name="Text Placeholder 3"/>
          <p:cNvSpPr>
            <a:spLocks noGrp="1"/>
          </p:cNvSpPr>
          <p:nvPr>
            <p:ph type="body" sz="quarter" idx="11"/>
          </p:nvPr>
        </p:nvSpPr>
        <p:spPr/>
        <p:txBody>
          <a:bodyPr>
            <a:normAutofit/>
          </a:bodyPr>
          <a:lstStyle/>
          <a:p>
            <a:r>
              <a:rPr lang="en-US" dirty="0"/>
              <a:t>&gt; chef generate cookbook cookbooks\</a:t>
            </a:r>
            <a:r>
              <a:rPr lang="en-US" dirty="0" err="1"/>
              <a:t>myiis</a:t>
            </a:r>
            <a:endParaRPr lang="en-US" dirty="0"/>
          </a:p>
        </p:txBody>
      </p:sp>
      <p:sp>
        <p:nvSpPr>
          <p:cNvPr id="6" name="Footer Placeholder 5"/>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7" name="Slide Number Placeholder 6"/>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Create a Recipe</a:t>
            </a:r>
          </a:p>
        </p:txBody>
      </p:sp>
      <p:sp>
        <p:nvSpPr>
          <p:cNvPr id="3" name="Content Placeholder 2"/>
          <p:cNvSpPr>
            <a:spLocks noGrp="1"/>
          </p:cNvSpPr>
          <p:nvPr>
            <p:ph sz="quarter" idx="10"/>
          </p:nvPr>
        </p:nvSpPr>
        <p:spPr/>
        <p:txBody>
          <a:bodyPr>
            <a:noAutofit/>
          </a:bodyPr>
          <a:lstStyle/>
          <a:p>
            <a:r>
              <a:rPr lang="en-US" sz="2000" dirty="0"/>
              <a:t>…</a:t>
            </a:r>
          </a:p>
          <a:p>
            <a:r>
              <a:rPr lang="en-US" sz="2000" dirty="0"/>
              <a:t>* template[cookbooks/</a:t>
            </a:r>
            <a:r>
              <a:rPr lang="en-US" sz="2000" dirty="0" err="1"/>
              <a:t>myiis</a:t>
            </a:r>
            <a:r>
              <a:rPr lang="en-US" sz="2000" dirty="0"/>
              <a:t>/spec/unit/recipes/</a:t>
            </a:r>
            <a:r>
              <a:rPr lang="en-US" sz="2000" dirty="0" err="1"/>
              <a:t>server_spec.rb</a:t>
            </a:r>
            <a:r>
              <a:rPr lang="en-US" sz="2000" dirty="0"/>
              <a:t>] action </a:t>
            </a:r>
            <a:r>
              <a:rPr lang="en-US" sz="2000" dirty="0" err="1"/>
              <a:t>create_if_missing</a:t>
            </a:r>
            <a:endParaRPr lang="en-US" sz="2000" dirty="0"/>
          </a:p>
          <a:p>
            <a:r>
              <a:rPr lang="en-US" sz="2000" dirty="0"/>
              <a:t>    - create new file cookbooks/</a:t>
            </a:r>
            <a:r>
              <a:rPr lang="en-US" sz="2000" dirty="0" err="1"/>
              <a:t>myiis</a:t>
            </a:r>
            <a:r>
              <a:rPr lang="en-US" sz="2000" dirty="0"/>
              <a:t>/spec/unit/recipes/</a:t>
            </a:r>
            <a:r>
              <a:rPr lang="en-US" sz="2000" dirty="0" err="1"/>
              <a:t>server_spec.rb</a:t>
            </a:r>
            <a:endParaRPr lang="en-US" sz="2000" dirty="0"/>
          </a:p>
          <a:p>
            <a:r>
              <a:rPr lang="en-US" sz="2000" dirty="0"/>
              <a:t>    - update content in file cookbooks/</a:t>
            </a:r>
            <a:r>
              <a:rPr lang="en-US" sz="2000" dirty="0" err="1"/>
              <a:t>myiis</a:t>
            </a:r>
            <a:r>
              <a:rPr lang="en-US" sz="2000" dirty="0"/>
              <a:t>/spec/unit/recipes/</a:t>
            </a:r>
            <a:r>
              <a:rPr lang="en-US" sz="2000" dirty="0" err="1"/>
              <a:t>server_spec.rb</a:t>
            </a:r>
            <a:r>
              <a:rPr lang="en-US" sz="2000" dirty="0"/>
              <a:t> from none to 53eaa6</a:t>
            </a:r>
          </a:p>
          <a:p>
            <a:r>
              <a:rPr lang="en-US" sz="2000" dirty="0"/>
              <a:t>    (diff output suppressed by config)</a:t>
            </a:r>
          </a:p>
          <a:p>
            <a:r>
              <a:rPr lang="en-US" sz="2000" dirty="0"/>
              <a:t>  * directory[cookbooks/</a:t>
            </a:r>
            <a:r>
              <a:rPr lang="en-US" sz="2000" dirty="0" err="1"/>
              <a:t>myiis</a:t>
            </a:r>
            <a:r>
              <a:rPr lang="en-US" sz="2000" dirty="0"/>
              <a:t>/test/smoke/default] action create (up to date)</a:t>
            </a:r>
          </a:p>
          <a:p>
            <a:r>
              <a:rPr lang="en-US" sz="2000" dirty="0"/>
              <a:t>  * template[cookbooks/</a:t>
            </a:r>
            <a:r>
              <a:rPr lang="en-US" sz="2000" dirty="0" err="1"/>
              <a:t>myiis</a:t>
            </a:r>
            <a:r>
              <a:rPr lang="en-US" sz="2000" dirty="0"/>
              <a:t>/test/smoke/default/</a:t>
            </a:r>
            <a:r>
              <a:rPr lang="en-US" sz="2000" dirty="0" err="1"/>
              <a:t>server_test.rb</a:t>
            </a:r>
            <a:r>
              <a:rPr lang="en-US" sz="2000" dirty="0"/>
              <a:t>] action </a:t>
            </a:r>
            <a:r>
              <a:rPr lang="en-US" sz="2000" dirty="0" err="1"/>
              <a:t>create_if_missing</a:t>
            </a:r>
            <a:endParaRPr lang="en-US" sz="2000" dirty="0"/>
          </a:p>
          <a:p>
            <a:r>
              <a:rPr lang="en-US" sz="2000" dirty="0"/>
              <a:t>    - create new file cookbooks/</a:t>
            </a:r>
            <a:r>
              <a:rPr lang="en-US" sz="2000" dirty="0" err="1"/>
              <a:t>myiis</a:t>
            </a:r>
            <a:r>
              <a:rPr lang="en-US" sz="2000" dirty="0"/>
              <a:t>/test/smoke/default/</a:t>
            </a:r>
            <a:r>
              <a:rPr lang="en-US" sz="2000" dirty="0" err="1"/>
              <a:t>server_test.rb</a:t>
            </a:r>
            <a:endParaRPr lang="en-US" sz="2000" dirty="0"/>
          </a:p>
          <a:p>
            <a:r>
              <a:rPr lang="en-US" sz="2000" dirty="0"/>
              <a:t>    - update content in file cookbooks/</a:t>
            </a:r>
            <a:r>
              <a:rPr lang="en-US" sz="2000" dirty="0" err="1"/>
              <a:t>myiis</a:t>
            </a:r>
            <a:r>
              <a:rPr lang="en-US" sz="2000" dirty="0"/>
              <a:t>/test/smoke/default/</a:t>
            </a:r>
            <a:r>
              <a:rPr lang="en-US" sz="2000" dirty="0" err="1"/>
              <a:t>server_test.rb</a:t>
            </a:r>
            <a:r>
              <a:rPr lang="en-US" sz="2000" dirty="0"/>
              <a:t> from none to abd78c</a:t>
            </a:r>
          </a:p>
          <a:p>
            <a:r>
              <a:rPr lang="en-US" sz="2000" dirty="0"/>
              <a:t>    (diff output suppressed by config)</a:t>
            </a:r>
          </a:p>
          <a:p>
            <a:r>
              <a:rPr lang="en-US" sz="2000" dirty="0"/>
              <a:t>  * template[cookbooks/</a:t>
            </a:r>
            <a:r>
              <a:rPr lang="en-US" sz="2000" dirty="0" err="1"/>
              <a:t>myiis</a:t>
            </a:r>
            <a:r>
              <a:rPr lang="en-US" sz="2000" dirty="0"/>
              <a:t>/recipes/</a:t>
            </a:r>
            <a:r>
              <a:rPr lang="en-US" sz="2000" dirty="0" err="1"/>
              <a:t>server.rb</a:t>
            </a:r>
            <a:r>
              <a:rPr lang="en-US" sz="2000" dirty="0"/>
              <a:t>] action create</a:t>
            </a:r>
          </a:p>
          <a:p>
            <a:r>
              <a:rPr lang="en-US" sz="2000" dirty="0"/>
              <a:t>    - create new file cookbooks/</a:t>
            </a:r>
            <a:r>
              <a:rPr lang="en-US" sz="2000" dirty="0" err="1"/>
              <a:t>myiis</a:t>
            </a:r>
            <a:r>
              <a:rPr lang="en-US" sz="2000" dirty="0"/>
              <a:t>/recipes/</a:t>
            </a:r>
            <a:r>
              <a:rPr lang="en-US" sz="2000" dirty="0" err="1"/>
              <a:t>server.rb</a:t>
            </a:r>
            <a:endParaRPr lang="en-US" sz="2000" dirty="0"/>
          </a:p>
          <a:p>
            <a:r>
              <a:rPr lang="en-US" sz="2000" dirty="0"/>
              <a:t>    - update content in file cookbooks/</a:t>
            </a:r>
            <a:r>
              <a:rPr lang="en-US" sz="2000" dirty="0" err="1"/>
              <a:t>myiis</a:t>
            </a:r>
            <a:r>
              <a:rPr lang="en-US" sz="2000" dirty="0"/>
              <a:t>/recipes/</a:t>
            </a:r>
            <a:r>
              <a:rPr lang="en-US" sz="2000" dirty="0" err="1"/>
              <a:t>server.rb</a:t>
            </a:r>
            <a:r>
              <a:rPr lang="en-US" sz="2000" dirty="0"/>
              <a:t> from none to 8fb075</a:t>
            </a:r>
          </a:p>
          <a:p>
            <a:r>
              <a:rPr lang="en-US" sz="2000" dirty="0"/>
              <a:t>    (diff output suppressed by config)</a:t>
            </a:r>
          </a:p>
        </p:txBody>
      </p:sp>
      <p:sp>
        <p:nvSpPr>
          <p:cNvPr id="4" name="Text Placeholder 3"/>
          <p:cNvSpPr>
            <a:spLocks noGrp="1"/>
          </p:cNvSpPr>
          <p:nvPr>
            <p:ph type="body" sz="quarter" idx="11"/>
          </p:nvPr>
        </p:nvSpPr>
        <p:spPr/>
        <p:txBody>
          <a:bodyPr>
            <a:normAutofit/>
          </a:bodyPr>
          <a:lstStyle/>
          <a:p>
            <a:r>
              <a:rPr lang="en-US" dirty="0"/>
              <a:t>&gt; chef generate recipe cookbooks\</a:t>
            </a:r>
            <a:r>
              <a:rPr lang="en-US" dirty="0" err="1"/>
              <a:t>myiis</a:t>
            </a:r>
            <a:r>
              <a:rPr lang="en-US" dirty="0"/>
              <a:t> server</a:t>
            </a:r>
          </a:p>
        </p:txBody>
      </p:sp>
      <p:sp>
        <p:nvSpPr>
          <p:cNvPr id="6" name="Footer Placeholder 5"/>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637856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Create Server Recipe</a:t>
            </a:r>
          </a:p>
        </p:txBody>
      </p:sp>
      <p:sp>
        <p:nvSpPr>
          <p:cNvPr id="3" name="Content Placeholder 2"/>
          <p:cNvSpPr>
            <a:spLocks noGrp="1"/>
          </p:cNvSpPr>
          <p:nvPr>
            <p:ph sz="quarter" idx="10"/>
          </p:nvPr>
        </p:nvSpPr>
        <p:spPr/>
        <p:txBody>
          <a:bodyPr>
            <a:normAutofit fontScale="92500" lnSpcReduction="20000"/>
          </a:bodyPr>
          <a:lstStyle/>
          <a:p>
            <a:r>
              <a:rPr lang="en-US" dirty="0" err="1"/>
              <a:t>powershell_script</a:t>
            </a:r>
            <a:r>
              <a:rPr lang="en-US" dirty="0"/>
              <a:t> 'Install IIS' do</a:t>
            </a:r>
          </a:p>
          <a:p>
            <a:r>
              <a:rPr lang="en-US" dirty="0"/>
              <a:t>  code 'Add-</a:t>
            </a:r>
            <a:r>
              <a:rPr lang="en-US" dirty="0" err="1"/>
              <a:t>WindowsFeature</a:t>
            </a:r>
            <a:r>
              <a:rPr lang="en-US" dirty="0"/>
              <a:t> Web-Server'</a:t>
            </a:r>
          </a:p>
          <a:p>
            <a:r>
              <a:rPr lang="en-US" dirty="0"/>
              <a:t>end</a:t>
            </a:r>
          </a:p>
          <a:p>
            <a:endParaRPr lang="en-US" dirty="0"/>
          </a:p>
          <a:p>
            <a:r>
              <a:rPr lang="en-US" dirty="0"/>
              <a:t>file </a:t>
            </a:r>
            <a:r>
              <a:rPr lang="uk-UA" dirty="0"/>
              <a:t>'</a:t>
            </a:r>
            <a:r>
              <a:rPr lang="en-US" dirty="0"/>
              <a:t>C:\</a:t>
            </a:r>
            <a:r>
              <a:rPr lang="en-US" dirty="0" err="1"/>
              <a:t>inetpub</a:t>
            </a:r>
            <a:r>
              <a:rPr lang="en-US" dirty="0"/>
              <a:t>\</a:t>
            </a:r>
            <a:r>
              <a:rPr lang="en-US" dirty="0" err="1"/>
              <a:t>wwwroot</a:t>
            </a:r>
            <a:r>
              <a:rPr lang="en-US" dirty="0"/>
              <a:t>\</a:t>
            </a:r>
            <a:r>
              <a:rPr lang="en-US" dirty="0" err="1"/>
              <a:t>Default.htm</a:t>
            </a:r>
            <a:r>
              <a:rPr lang="uk-UA" dirty="0"/>
              <a:t>'</a:t>
            </a:r>
            <a:r>
              <a:rPr lang="en-US" dirty="0"/>
              <a:t> do</a:t>
            </a:r>
          </a:p>
          <a:p>
            <a:r>
              <a:rPr lang="en-US" dirty="0"/>
              <a:t>  content </a:t>
            </a:r>
            <a:r>
              <a:rPr lang="uk-UA" dirty="0"/>
              <a:t>'</a:t>
            </a:r>
            <a:r>
              <a:rPr lang="en-US" dirty="0"/>
              <a:t>&lt;h1&gt;Hello, world!&lt;/h1&gt;</a:t>
            </a:r>
            <a:r>
              <a:rPr lang="uk-UA" dirty="0"/>
              <a:t>'</a:t>
            </a:r>
            <a:endParaRPr lang="en-US" dirty="0"/>
          </a:p>
          <a:p>
            <a:r>
              <a:rPr lang="en-US" dirty="0"/>
              <a:t>end</a:t>
            </a:r>
          </a:p>
          <a:p>
            <a:endParaRPr lang="en-US" dirty="0"/>
          </a:p>
          <a:p>
            <a:r>
              <a:rPr lang="en-US" dirty="0"/>
              <a:t>service 'w3svc' do</a:t>
            </a:r>
          </a:p>
          <a:p>
            <a:r>
              <a:rPr lang="en-US" dirty="0"/>
              <a:t>  action [:enable, :start]</a:t>
            </a:r>
          </a:p>
          <a:p>
            <a:r>
              <a:rPr lang="en-US" dirty="0"/>
              <a:t>end</a:t>
            </a:r>
          </a:p>
        </p:txBody>
      </p:sp>
      <p:sp>
        <p:nvSpPr>
          <p:cNvPr id="4" name="Text Placeholder 3"/>
          <p:cNvSpPr>
            <a:spLocks noGrp="1"/>
          </p:cNvSpPr>
          <p:nvPr>
            <p:ph type="body" sz="quarter" idx="11"/>
          </p:nvPr>
        </p:nvSpPr>
        <p:spPr>
          <a:xfrm>
            <a:off x="1121104" y="1337150"/>
            <a:ext cx="14422528" cy="566391"/>
          </a:xfrm>
        </p:spPr>
        <p:txBody>
          <a:bodyPr>
            <a:normAutofit fontScale="85000" lnSpcReduction="20000"/>
          </a:bodyPr>
          <a:lstStyle/>
          <a:p>
            <a:r>
              <a:rPr lang="en-US" dirty="0"/>
              <a:t>~\cookbooks\</a:t>
            </a:r>
            <a:r>
              <a:rPr lang="en-US" dirty="0" err="1"/>
              <a:t>myiis</a:t>
            </a:r>
            <a:r>
              <a:rPr lang="en-US" dirty="0"/>
              <a:t>\recipes\</a:t>
            </a:r>
            <a:r>
              <a:rPr lang="en-US" dirty="0" err="1"/>
              <a:t>server.rb</a:t>
            </a:r>
            <a:endParaRPr lang="en-US" dirty="0"/>
          </a:p>
        </p:txBody>
      </p:sp>
      <p:sp>
        <p:nvSpPr>
          <p:cNvPr id="5" name="Footer Placeholder 4"/>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Apply the Server Recipe</a:t>
            </a:r>
          </a:p>
        </p:txBody>
      </p:sp>
      <p:sp>
        <p:nvSpPr>
          <p:cNvPr id="3" name="Content Placeholder 2"/>
          <p:cNvSpPr>
            <a:spLocks noGrp="1"/>
          </p:cNvSpPr>
          <p:nvPr>
            <p:ph sz="quarter" idx="10"/>
          </p:nvPr>
        </p:nvSpPr>
        <p:spPr/>
        <p:txBody>
          <a:bodyPr/>
          <a:lstStyle/>
          <a:p>
            <a:r>
              <a:rPr lang="en-US" sz="2200" dirty="0"/>
              <a:t>…</a:t>
            </a:r>
          </a:p>
          <a:p>
            <a:r>
              <a:rPr lang="en-US" sz="2200" dirty="0"/>
              <a:t>Recipe: @</a:t>
            </a:r>
            <a:r>
              <a:rPr lang="en-US" sz="2200" dirty="0" err="1"/>
              <a:t>recipe_files</a:t>
            </a:r>
            <a:r>
              <a:rPr lang="en-US" sz="2200" dirty="0"/>
              <a:t>::C:/Users/Administrator/cookbooks/myiis/recipes/server.rb</a:t>
            </a:r>
          </a:p>
          <a:p>
            <a:r>
              <a:rPr lang="en-US" sz="2200" dirty="0"/>
              <a:t>"C:/Users/ADMINI~1/AppData/Local/Temp/2/chef-script2018091</a:t>
            </a:r>
          </a:p>
          <a:p>
            <a:r>
              <a:rPr lang="en-US" sz="2200" dirty="0"/>
              <a:t>pii.ps1"</a:t>
            </a:r>
          </a:p>
          <a:p>
            <a:r>
              <a:rPr lang="en-US" sz="2200" dirty="0"/>
              <a:t>  * file[C:\inetpub\wwwroot\Default.htm] action create</a:t>
            </a:r>
          </a:p>
          <a:p>
            <a:r>
              <a:rPr lang="en-US" sz="2200" dirty="0"/>
              <a:t>    - create new file C:\inetpub\wwwroot\Default.htm</a:t>
            </a:r>
          </a:p>
          <a:p>
            <a:r>
              <a:rPr lang="en-US" sz="2200" dirty="0"/>
              <a:t>    - update content in file C:\inetpub\wwwroot\Default.htm from none to 17d291</a:t>
            </a:r>
          </a:p>
          <a:p>
            <a:r>
              <a:rPr lang="en-US" sz="2200" dirty="0"/>
              <a:t>    --- C:\inetpub\wwwroot\</a:t>
            </a:r>
            <a:r>
              <a:rPr lang="en-US" sz="2200" dirty="0" err="1"/>
              <a:t>Default.htm</a:t>
            </a:r>
            <a:r>
              <a:rPr lang="en-US" sz="2200" dirty="0"/>
              <a:t>  2018-09-13 21:00:07.000000000 +0000</a:t>
            </a:r>
          </a:p>
          <a:p>
            <a:r>
              <a:rPr lang="en-US" sz="2200" dirty="0"/>
              <a:t>    +++ C:\inetpub\wwwroot/chef-Default20180913-3148-u3dbpm.htm 2018-09-13 21:00:07.000000000 +0000</a:t>
            </a:r>
          </a:p>
          <a:p>
            <a:r>
              <a:rPr lang="en-US" sz="2200" dirty="0"/>
              <a:t>    @@ -1 +1,2 @@</a:t>
            </a:r>
          </a:p>
          <a:p>
            <a:r>
              <a:rPr lang="en-US" sz="2200" dirty="0"/>
              <a:t>    +&lt;h1&gt;Hello, world!&lt;/h1&gt;</a:t>
            </a:r>
          </a:p>
          <a:p>
            <a:r>
              <a:rPr lang="en-US" sz="2200" dirty="0"/>
              <a:t>  * </a:t>
            </a:r>
            <a:r>
              <a:rPr lang="en-US" sz="2200" dirty="0" err="1"/>
              <a:t>windows_service</a:t>
            </a:r>
            <a:r>
              <a:rPr lang="en-US" sz="2200" dirty="0"/>
              <a:t>[w3svc] action enable (up to date)</a:t>
            </a:r>
          </a:p>
          <a:p>
            <a:r>
              <a:rPr lang="en-US" sz="2200" dirty="0"/>
              <a:t>  * </a:t>
            </a:r>
            <a:r>
              <a:rPr lang="en-US" sz="2200" dirty="0" err="1"/>
              <a:t>windows_service</a:t>
            </a:r>
            <a:r>
              <a:rPr lang="en-US" sz="2200" dirty="0"/>
              <a:t>[w3svc] action start (up to date)</a:t>
            </a:r>
          </a:p>
        </p:txBody>
      </p:sp>
      <p:sp>
        <p:nvSpPr>
          <p:cNvPr id="4" name="Text Placeholder 3"/>
          <p:cNvSpPr>
            <a:spLocks noGrp="1"/>
          </p:cNvSpPr>
          <p:nvPr>
            <p:ph type="body" sz="quarter" idx="11"/>
          </p:nvPr>
        </p:nvSpPr>
        <p:spPr/>
        <p:txBody>
          <a:bodyPr/>
          <a:lstStyle/>
          <a:p>
            <a:r>
              <a:rPr lang="en-US" sz="3200" dirty="0"/>
              <a:t>&gt; chef-client -z cookbooks\</a:t>
            </a:r>
            <a:r>
              <a:rPr lang="en-US" sz="3200" dirty="0" err="1"/>
              <a:t>myiis</a:t>
            </a:r>
            <a:r>
              <a:rPr lang="en-US" sz="3200" dirty="0"/>
              <a:t>\recipes\</a:t>
            </a:r>
            <a:r>
              <a:rPr lang="en-US" sz="3200" dirty="0" err="1"/>
              <a:t>server.rb</a:t>
            </a:r>
            <a:endParaRPr lang="en-US" sz="3200" dirty="0"/>
          </a:p>
        </p:txBody>
      </p:sp>
      <p:sp>
        <p:nvSpPr>
          <p:cNvPr id="5" name="Footer Placeholder 4"/>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Verify That the Website is Available</a:t>
            </a:r>
          </a:p>
        </p:txBody>
      </p:sp>
      <p:sp>
        <p:nvSpPr>
          <p:cNvPr id="3" name="Content Placeholder 2"/>
          <p:cNvSpPr>
            <a:spLocks noGrp="1"/>
          </p:cNvSpPr>
          <p:nvPr>
            <p:ph sz="quarter" idx="10"/>
          </p:nvPr>
        </p:nvSpPr>
        <p:spPr>
          <a:xfrm>
            <a:off x="1121104" y="2058575"/>
            <a:ext cx="14423693" cy="5994562"/>
          </a:xfrm>
        </p:spPr>
        <p:txBody>
          <a:bodyPr/>
          <a:lstStyle/>
          <a:p>
            <a:r>
              <a:rPr lang="de-DE" dirty="0"/>
              <a:t>StatusCode        : 200</a:t>
            </a:r>
          </a:p>
          <a:p>
            <a:r>
              <a:rPr lang="de-DE" dirty="0"/>
              <a:t>StatusDescription : OK</a:t>
            </a:r>
          </a:p>
          <a:p>
            <a:r>
              <a:rPr lang="de-DE" dirty="0"/>
              <a:t>Content           : &lt;h1&gt;Hello, world!&lt;/h1&gt;</a:t>
            </a:r>
          </a:p>
          <a:p>
            <a:r>
              <a:rPr lang="de-DE" dirty="0"/>
              <a:t>RawContent        : HTTP/1.1 200 OK</a:t>
            </a:r>
          </a:p>
          <a:p>
            <a:r>
              <a:rPr lang="de-DE" dirty="0"/>
              <a:t>...</a:t>
            </a:r>
          </a:p>
          <a:p>
            <a:r>
              <a:rPr lang="de-DE" dirty="0"/>
              <a:t>                    ETag: "9e9c7b47d32cd31:0"</a:t>
            </a:r>
          </a:p>
          <a:p>
            <a:r>
              <a:rPr lang="de-DE" dirty="0"/>
              <a:t>                    Last-Modified: Wed, 13 Sep 2018 21:00:07 GMT</a:t>
            </a:r>
          </a:p>
          <a:p>
            <a:r>
              <a:rPr lang="de-DE" dirty="0"/>
              <a:t>                    Server...</a:t>
            </a:r>
          </a:p>
          <a:p>
            <a:r>
              <a:rPr lang="de-DE" dirty="0"/>
              <a:t>Forms             : {}</a:t>
            </a:r>
          </a:p>
          <a:p>
            <a:r>
              <a:rPr lang="de-DE" dirty="0"/>
              <a:t>Headers           : {[Accept-Ranges, bytes], [Content-Length, 22], [Content-Type, text/html], [Date, Wed, 13 Sep 2018</a:t>
            </a:r>
          </a:p>
          <a:p>
            <a:r>
              <a:rPr lang="de-DE" dirty="0"/>
              <a:t>                    21:02:57 GMT]...}</a:t>
            </a:r>
          </a:p>
          <a:p>
            <a:r>
              <a:rPr lang="de-DE" dirty="0"/>
              <a:t>Images            : {}</a:t>
            </a:r>
          </a:p>
          <a:p>
            <a:r>
              <a:rPr lang="de-DE" dirty="0"/>
              <a:t>InputFields       : {}</a:t>
            </a:r>
          </a:p>
          <a:p>
            <a:r>
              <a:rPr lang="de-DE" dirty="0"/>
              <a:t>Links             : {}</a:t>
            </a:r>
          </a:p>
          <a:p>
            <a:r>
              <a:rPr lang="de-DE" dirty="0"/>
              <a:t>ParsedHtml        : System.__ComObject</a:t>
            </a:r>
          </a:p>
          <a:p>
            <a:r>
              <a:rPr lang="de-DE" dirty="0"/>
              <a:t>RawContentLength  : 22</a:t>
            </a:r>
          </a:p>
        </p:txBody>
      </p:sp>
      <p:sp>
        <p:nvSpPr>
          <p:cNvPr id="4" name="Text Placeholder 3"/>
          <p:cNvSpPr>
            <a:spLocks noGrp="1"/>
          </p:cNvSpPr>
          <p:nvPr>
            <p:ph type="body" sz="quarter" idx="11"/>
          </p:nvPr>
        </p:nvSpPr>
        <p:spPr/>
        <p:txBody>
          <a:bodyPr/>
          <a:lstStyle/>
          <a:p>
            <a:r>
              <a:rPr lang="en-US" dirty="0"/>
              <a:t>&gt; Invoke-</a:t>
            </a:r>
            <a:r>
              <a:rPr lang="en-US" dirty="0" err="1"/>
              <a:t>WebRequest</a:t>
            </a:r>
            <a:r>
              <a:rPr lang="en-US" dirty="0"/>
              <a:t> </a:t>
            </a:r>
            <a:r>
              <a:rPr lang="en-US" dirty="0" err="1"/>
              <a:t>localhost</a:t>
            </a:r>
            <a:endParaRPr lang="en-US" dirty="0"/>
          </a:p>
        </p:txBody>
      </p:sp>
      <p:sp>
        <p:nvSpPr>
          <p:cNvPr id="5" name="Footer Placeholder 4"/>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Discussion</a:t>
            </a:r>
          </a:p>
        </p:txBody>
      </p:sp>
      <p:sp>
        <p:nvSpPr>
          <p:cNvPr id="3" name="Subtitle 2"/>
          <p:cNvSpPr>
            <a:spLocks noGrp="1"/>
          </p:cNvSpPr>
          <p:nvPr>
            <p:ph type="subTitle" idx="1"/>
          </p:nvPr>
        </p:nvSpPr>
        <p:spPr>
          <a:xfrm>
            <a:off x="3013754" y="3505073"/>
            <a:ext cx="10974132" cy="4191205"/>
          </a:xfrm>
        </p:spPr>
        <p:txBody>
          <a:bodyPr>
            <a:normAutofit/>
          </a:bodyPr>
          <a:lstStyle/>
          <a:p>
            <a:r>
              <a:rPr lang="en-US" dirty="0"/>
              <a:t>What file should you read first when examining a cookbook?</a:t>
            </a:r>
          </a:p>
          <a:p>
            <a:endParaRPr lang="en-US" dirty="0"/>
          </a:p>
          <a:p>
            <a:r>
              <a:rPr lang="en-US" dirty="0"/>
              <a:t>Can resources accept multiple actions?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Questions You May Have</a:t>
            </a:r>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a:t>Is there a way to package up recipes you create with a version number and a README?</a:t>
            </a:r>
          </a:p>
          <a:p>
            <a:pPr marL="514350" indent="-514350">
              <a:lnSpc>
                <a:spcPct val="120000"/>
              </a:lnSpc>
              <a:buAutoNum type="arabicPeriod"/>
            </a:pPr>
            <a:r>
              <a:rPr lang="en-US" sz="3200" dirty="0"/>
              <a:t>If we have multiple versions - how might we better track these different changes and versions?</a:t>
            </a:r>
          </a:p>
          <a:p>
            <a:pPr marL="514350" indent="-514350">
              <a:lnSpc>
                <a:spcPct val="120000"/>
              </a:lnSpc>
              <a:buAutoNum type="arabicPeriod"/>
            </a:pPr>
            <a:r>
              <a:rPr lang="en-US" sz="3200" dirty="0"/>
              <a:t>Thinking about the previous recipes, could we create a recipe to setup a web server?</a:t>
            </a:r>
          </a:p>
        </p:txBody>
      </p:sp>
      <p:sp>
        <p:nvSpPr>
          <p:cNvPr id="4" name="Footer Placeholder 3"/>
          <p:cNvSpPr>
            <a:spLocks noGrp="1"/>
          </p:cNvSpPr>
          <p:nvPr>
            <p:ph type="ftr" sz="quarter" idx="10"/>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we answer for you? </a:t>
            </a:r>
          </a:p>
          <a:p>
            <a:pPr marL="609585" indent="-609585">
              <a:buFont typeface="Arial"/>
              <a:buChar char="•"/>
            </a:pPr>
            <a:endParaRPr lang="en-US" dirty="0"/>
          </a:p>
          <a:p>
            <a:pPr marL="609585" indent="-609585">
              <a:buFont typeface="Arial"/>
              <a:buChar char="•"/>
            </a:pPr>
            <a:r>
              <a:rPr lang="en-US" dirty="0"/>
              <a:t>Cookbooks</a:t>
            </a:r>
          </a:p>
        </p:txBody>
      </p:sp>
      <p:sp>
        <p:nvSpPr>
          <p:cNvPr id="4" name="Footer Placeholder 3"/>
          <p:cNvSpPr>
            <a:spLocks noGrp="1"/>
          </p:cNvSpPr>
          <p:nvPr>
            <p:ph type="ftr" sz="quarter" idx="15"/>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Collaboration and Version Control</a:t>
            </a:r>
          </a:p>
        </p:txBody>
      </p:sp>
      <p:sp>
        <p:nvSpPr>
          <p:cNvPr id="4" name="Footer Placeholder 3"/>
          <p:cNvSpPr>
            <a:spLocks noGrp="1"/>
          </p:cNvSpPr>
          <p:nvPr>
            <p:ph type="ftr" sz="quarter" idx="10"/>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sp>
        <p:nvSpPr>
          <p:cNvPr id="37" name="Subtitle 2">
            <a:extLst>
              <a:ext uri="{FF2B5EF4-FFF2-40B4-BE49-F238E27FC236}">
                <a16:creationId xmlns="" xmlns:a16="http://schemas.microsoft.com/office/drawing/2014/main" id="{FA7FDE20-41F5-489D-A0CF-6515B142275A}"/>
              </a:ext>
            </a:extLst>
          </p:cNvPr>
          <p:cNvSpPr txBox="1">
            <a:spLocks/>
          </p:cNvSpPr>
          <p:nvPr/>
        </p:nvSpPr>
        <p:spPr bwMode="white">
          <a:xfrm>
            <a:off x="324400" y="1368281"/>
            <a:ext cx="8294306" cy="6287577"/>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800" dirty="0"/>
              <a:t>A versioning system should include:</a:t>
            </a:r>
          </a:p>
          <a:p>
            <a:endParaRPr lang="en-US" sz="2800" dirty="0"/>
          </a:p>
          <a:p>
            <a:pPr marL="457200" indent="-457200">
              <a:buFont typeface="Arial" panose="020B0604020202020204" pitchFamily="34" charset="0"/>
              <a:buChar char="•"/>
            </a:pPr>
            <a:r>
              <a:rPr lang="en-US" sz="2800" dirty="0"/>
              <a:t>A Central Repository into which all the developers publish their work.</a:t>
            </a:r>
          </a:p>
          <a:p>
            <a:pPr marL="457200" indent="-457200">
              <a:buFont typeface="Arial" panose="020B0604020202020204" pitchFamily="34" charset="0"/>
              <a:buChar char="•"/>
            </a:pPr>
            <a:r>
              <a:rPr lang="en-US" sz="2800" dirty="0"/>
              <a:t>Each revision should be stored as a new version.</a:t>
            </a:r>
          </a:p>
          <a:p>
            <a:endParaRPr lang="en-US" sz="2800" dirty="0"/>
          </a:p>
        </p:txBody>
      </p:sp>
      <p:pic>
        <p:nvPicPr>
          <p:cNvPr id="1030" name="Picture 6" descr="https://camo.githubusercontent.com/89b3b530f492af8763a639648c75d176ac6f4b69/687474703a2f2f7331372e706f7374696d672e6f72672f3373396672387a78722f666967757265312e706e67">
            <a:extLst>
              <a:ext uri="{FF2B5EF4-FFF2-40B4-BE49-F238E27FC236}">
                <a16:creationId xmlns="" xmlns:a16="http://schemas.microsoft.com/office/drawing/2014/main" id="{B14D3645-7B81-4631-9734-DC111BAA1A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8901" y="1815747"/>
            <a:ext cx="6887840" cy="5840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7764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Collaboration and Version Control</a:t>
            </a:r>
          </a:p>
        </p:txBody>
      </p:sp>
      <p:sp>
        <p:nvSpPr>
          <p:cNvPr id="4" name="Footer Placeholder 3"/>
          <p:cNvSpPr>
            <a:spLocks noGrp="1"/>
          </p:cNvSpPr>
          <p:nvPr>
            <p:ph type="ftr" sz="quarter" idx="10"/>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sp>
        <p:nvSpPr>
          <p:cNvPr id="37" name="Subtitle 2">
            <a:extLst>
              <a:ext uri="{FF2B5EF4-FFF2-40B4-BE49-F238E27FC236}">
                <a16:creationId xmlns="" xmlns:a16="http://schemas.microsoft.com/office/drawing/2014/main" id="{FA7FDE20-41F5-489D-A0CF-6515B142275A}"/>
              </a:ext>
            </a:extLst>
          </p:cNvPr>
          <p:cNvSpPr txBox="1">
            <a:spLocks/>
          </p:cNvSpPr>
          <p:nvPr/>
        </p:nvSpPr>
        <p:spPr bwMode="white">
          <a:xfrm>
            <a:off x="324400" y="1368281"/>
            <a:ext cx="8294306" cy="6287577"/>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800" dirty="0"/>
              <a:t>We won’t cover versioning control systems, such as Git, in this course. But it’s something you should eventually learn to use.</a:t>
            </a:r>
          </a:p>
          <a:p>
            <a:endParaRPr lang="en-US" sz="2800" dirty="0"/>
          </a:p>
          <a:p>
            <a:r>
              <a:rPr lang="en-US" sz="2800" dirty="0"/>
              <a:t>There are plenty of resources on the web that you can use to learn versioning control. </a:t>
            </a:r>
          </a:p>
          <a:p>
            <a:endParaRPr lang="en-US" sz="2800" dirty="0"/>
          </a:p>
          <a:p>
            <a:r>
              <a:rPr lang="en-US" sz="2800" dirty="0"/>
              <a:t>You can also get started by going through this </a:t>
            </a:r>
            <a:r>
              <a:rPr lang="en-US" sz="2800" i="1" dirty="0"/>
              <a:t>Learn Chef Rally </a:t>
            </a:r>
            <a:r>
              <a:rPr lang="en-US" sz="2800" dirty="0"/>
              <a:t>module.</a:t>
            </a:r>
          </a:p>
          <a:p>
            <a:r>
              <a:rPr lang="en-US" sz="2800" dirty="0">
                <a:hlinkClick r:id="rId3"/>
              </a:rPr>
              <a:t>https://learn.chef.io/modules/version-control#/</a:t>
            </a:r>
            <a:endParaRPr lang="en-US" sz="2800" dirty="0"/>
          </a:p>
          <a:p>
            <a:endParaRPr lang="en-US" sz="2800" dirty="0"/>
          </a:p>
        </p:txBody>
      </p:sp>
      <p:pic>
        <p:nvPicPr>
          <p:cNvPr id="1030" name="Picture 6" descr="https://camo.githubusercontent.com/89b3b530f492af8763a639648c75d176ac6f4b69/687474703a2f2f7331372e706f7374696d672e6f72672f3373396672387a78722f666967757265312e706e67">
            <a:extLst>
              <a:ext uri="{FF2B5EF4-FFF2-40B4-BE49-F238E27FC236}">
                <a16:creationId xmlns="" xmlns:a16="http://schemas.microsoft.com/office/drawing/2014/main" id="{B14D3645-7B81-4631-9734-DC111BAA1A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38901" y="1815747"/>
            <a:ext cx="6887840" cy="5840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5829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fi-FI" dirty="0"/>
              <a:t>GL: </a:t>
            </a:r>
            <a:r>
              <a:rPr lang="en-US" dirty="0"/>
              <a:t>Create a Cookbook</a:t>
            </a:r>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this file? Does it need a README?</a:t>
            </a:r>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disable-</a:t>
            </a:r>
            <a:r>
              <a:rPr lang="en-US" sz="2667" dirty="0" err="1"/>
              <a:t>uac</a:t>
            </a:r>
            <a:r>
              <a:rPr lang="en-US" sz="2667" dirty="0"/>
              <a:t> recipe.</a:t>
            </a:r>
          </a:p>
        </p:txBody>
      </p:sp>
      <p:sp>
        <p:nvSpPr>
          <p:cNvPr id="3" name="Footer Placeholder 2"/>
          <p:cNvSpPr>
            <a:spLocks noGrp="1"/>
          </p:cNvSpPr>
          <p:nvPr>
            <p:ph type="ftr" sz="quarter" idx="12"/>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5" name="Slide Number Placeholder 4"/>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What is '</a:t>
            </a:r>
            <a:r>
              <a:rPr lang="en-US" dirty="0">
                <a:latin typeface="+mn-lt"/>
                <a:cs typeface="Courier New" panose="02070309020205020404" pitchFamily="49" charset="0"/>
              </a:rPr>
              <a:t>chef'</a:t>
            </a:r>
            <a:r>
              <a:rPr lang="en-US" dirty="0"/>
              <a:t>?</a:t>
            </a:r>
          </a:p>
        </p:txBody>
      </p:sp>
      <p:sp>
        <p:nvSpPr>
          <p:cNvPr id="3" name="Subtitle 2"/>
          <p:cNvSpPr>
            <a:spLocks noGrp="1"/>
          </p:cNvSpPr>
          <p:nvPr>
            <p:ph type="subTitle" idx="1"/>
          </p:nvPr>
        </p:nvSpPr>
        <p:spPr/>
        <p:txBody>
          <a:bodyPr/>
          <a:lstStyle/>
          <a:p>
            <a:r>
              <a:rPr lang="en-US" dirty="0"/>
              <a:t>An executable program that allows you generate cookbooks and cookbook components.</a:t>
            </a:r>
          </a:p>
        </p:txBody>
      </p:sp>
      <p:sp>
        <p:nvSpPr>
          <p:cNvPr id="6" name="Footer Placeholder 5"/>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7" name="Slide Number Placeholder 6"/>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can '</a:t>
            </a:r>
            <a:r>
              <a:rPr lang="en-US" dirty="0">
                <a:latin typeface="+mn-lt"/>
                <a:cs typeface="Courier New" panose="02070309020205020404" pitchFamily="49" charset="0"/>
              </a:rPr>
              <a:t>chef'</a:t>
            </a:r>
            <a:r>
              <a:rPr lang="en-US" dirty="0"/>
              <a:t> do?</a:t>
            </a:r>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a:t>cookbook</a:t>
            </a:r>
            <a:r>
              <a:rPr lang="fr-FR" sz="2200" dirty="0"/>
              <a:t> set</a:t>
            </a:r>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a:t>&gt; chef --help</a:t>
            </a:r>
          </a:p>
        </p:txBody>
      </p:sp>
      <p:sp>
        <p:nvSpPr>
          <p:cNvPr id="5" name="Rectangle 4"/>
          <p:cNvSpPr/>
          <p:nvPr/>
        </p:nvSpPr>
        <p:spPr bwMode="auto">
          <a:xfrm>
            <a:off x="1113444" y="5571733"/>
            <a:ext cx="14417959" cy="44270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Cookbooks</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a:p>
          <a:p>
            <a:pPr marL="918610" lvl="1" indent="-609585">
              <a:buFont typeface="Arial" panose="020B0604020202020204" pitchFamily="34" charset="0"/>
              <a:buChar char="•"/>
            </a:pPr>
            <a:endParaRPr lang="en-US" dirty="0"/>
          </a:p>
          <a:p>
            <a:pPr marL="918610" lvl="1" indent="-609585">
              <a:buFont typeface="Arial" panose="020B0604020202020204" pitchFamily="34" charset="0"/>
              <a:buChar char="•"/>
            </a:pPr>
            <a:endParaRPr lang="en-US" dirty="0"/>
          </a:p>
          <a:p>
            <a:pPr marL="918610" lvl="1" indent="-609585">
              <a:buFont typeface="Arial" panose="020B0604020202020204" pitchFamily="34" charset="0"/>
              <a:buChar char="•"/>
            </a:pPr>
            <a:endParaRPr lang="en-US" dirty="0"/>
          </a:p>
          <a:p>
            <a:pPr lvl="1"/>
            <a:endParaRPr lang="en-US" dirty="0"/>
          </a:p>
        </p:txBody>
      </p:sp>
      <p:sp>
        <p:nvSpPr>
          <p:cNvPr id="22" name="Footer Placeholder 21"/>
          <p:cNvSpPr>
            <a:spLocks noGrp="1"/>
          </p:cNvSpPr>
          <p:nvPr>
            <p:ph type="ftr" sz="quarter" idx="10"/>
          </p:nvPr>
        </p:nvSpPr>
        <p:spPr/>
        <p:txBody>
          <a:bodyPr/>
          <a:lstStyle/>
          <a:p>
            <a:pPr algn="l"/>
            <a:r>
              <a:rPr lang="en-US" dirty="0">
                <a:solidFill>
                  <a:srgbClr val="7D868C"/>
                </a:solidFill>
              </a:rPr>
              <a:t>©</a:t>
            </a:r>
            <a:r>
              <a:rPr lang="is-IS" dirty="0">
                <a:solidFill>
                  <a:srgbClr val="7D868C"/>
                </a:solidFill>
              </a:rPr>
              <a:t>2018</a:t>
            </a:r>
            <a:r>
              <a:rPr lang="en-US" dirty="0">
                <a:solidFill>
                  <a:srgbClr val="7D868C"/>
                </a:solidFill>
              </a:rPr>
              <a:t> Chef Software Inc</a:t>
            </a:r>
            <a:r>
              <a:rPr lang="en-US" dirty="0"/>
              <a:t>.</a:t>
            </a:r>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7bb5d761-a2ea-4873-95f7-7a6658fb3ef0"/>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16697</TotalTime>
  <Words>3811</Words>
  <Application>Microsoft Macintosh PowerPoint</Application>
  <PresentationFormat>Custom</PresentationFormat>
  <Paragraphs>457</Paragraphs>
  <Slides>31</Slides>
  <Notes>31</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ChefDk3.2Template</vt:lpstr>
      <vt:lpstr>Cookbooks</vt:lpstr>
      <vt:lpstr>Objectives</vt:lpstr>
      <vt:lpstr>Questions You May Have</vt:lpstr>
      <vt:lpstr>Collaboration and Version Control</vt:lpstr>
      <vt:lpstr>Collaboration and Version Control</vt:lpstr>
      <vt:lpstr>GL: Create a Cookbook</vt:lpstr>
      <vt:lpstr>What is 'chef'?</vt:lpstr>
      <vt:lpstr>What can 'chef' do?</vt:lpstr>
      <vt:lpstr>Cookbooks</vt:lpstr>
      <vt:lpstr>GL: Ensure You are in Your Home Directory</vt:lpstr>
      <vt:lpstr>GL: Create a Cookbooks Directory</vt:lpstr>
      <vt:lpstr>What Can 'chef generate' Do?</vt:lpstr>
      <vt:lpstr>What Can 'chef generate cookbook' Do?</vt:lpstr>
      <vt:lpstr>GL: Let's Create a Cookbook</vt:lpstr>
      <vt:lpstr>GL: The Cookbook Has a README</vt:lpstr>
      <vt:lpstr>README.md</vt:lpstr>
      <vt:lpstr>GL: The Cookbook Has Some Metadata</vt:lpstr>
      <vt:lpstr>metadata.rb</vt:lpstr>
      <vt:lpstr>GL: Let's Take a Look at the Metadata</vt:lpstr>
      <vt:lpstr>GL: The Cookbook Has a Folder for Recipes</vt:lpstr>
      <vt:lpstr>GL: The Cookbook Has a Default Recipe</vt:lpstr>
      <vt:lpstr>GL: Copy the Recipe into the Cookbook</vt:lpstr>
      <vt:lpstr>Lab: Setting up a Web Server</vt:lpstr>
      <vt:lpstr>Lab: Create a Cookbook</vt:lpstr>
      <vt:lpstr>Lab: Create a Recipe</vt:lpstr>
      <vt:lpstr>Lab: Create Server Recipe</vt:lpstr>
      <vt:lpstr>Lab: Apply the Server Recipe</vt:lpstr>
      <vt:lpstr>Lab: Verify That the Website is Available</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Elon Bar-Evan</cp:lastModifiedBy>
  <cp:revision>2103</cp:revision>
  <cp:lastPrinted>2017-03-20T17:26:20Z</cp:lastPrinted>
  <dcterms:created xsi:type="dcterms:W3CDTF">2012-09-13T17:36:07Z</dcterms:created>
  <dcterms:modified xsi:type="dcterms:W3CDTF">2018-12-03T03:34:17Z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